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74" r:id="rId2"/>
    <p:sldId id="405" r:id="rId3"/>
    <p:sldId id="406" r:id="rId4"/>
    <p:sldId id="407" r:id="rId5"/>
    <p:sldId id="402" r:id="rId6"/>
    <p:sldId id="401" r:id="rId7"/>
    <p:sldId id="408" r:id="rId8"/>
    <p:sldId id="409" r:id="rId9"/>
    <p:sldId id="410" r:id="rId10"/>
    <p:sldId id="411" r:id="rId11"/>
    <p:sldId id="412" r:id="rId12"/>
    <p:sldId id="413" r:id="rId13"/>
    <p:sldId id="414" r:id="rId14"/>
    <p:sldId id="283" r:id="rId15"/>
    <p:sldId id="284" r:id="rId16"/>
    <p:sldId id="285" r:id="rId17"/>
    <p:sldId id="415" r:id="rId18"/>
    <p:sldId id="416" r:id="rId19"/>
    <p:sldId id="417" r:id="rId20"/>
    <p:sldId id="418" r:id="rId21"/>
    <p:sldId id="419" r:id="rId22"/>
    <p:sldId id="420" r:id="rId23"/>
    <p:sldId id="421" r:id="rId24"/>
    <p:sldId id="404" r:id="rId25"/>
    <p:sldId id="299" r:id="rId26"/>
    <p:sldId id="422" r:id="rId27"/>
    <p:sldId id="423" r:id="rId28"/>
    <p:sldId id="424" r:id="rId29"/>
    <p:sldId id="306" r:id="rId30"/>
    <p:sldId id="308" r:id="rId31"/>
    <p:sldId id="309" r:id="rId32"/>
    <p:sldId id="310" r:id="rId33"/>
    <p:sldId id="328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4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41" r:id="rId51"/>
    <p:sldId id="342" r:id="rId52"/>
    <p:sldId id="343" r:id="rId53"/>
    <p:sldId id="344" r:id="rId54"/>
    <p:sldId id="345" r:id="rId55"/>
    <p:sldId id="346" r:id="rId56"/>
    <p:sldId id="426" r:id="rId57"/>
    <p:sldId id="428" r:id="rId58"/>
    <p:sldId id="430" r:id="rId59"/>
    <p:sldId id="432" r:id="rId60"/>
    <p:sldId id="371" r:id="rId61"/>
    <p:sldId id="353" r:id="rId62"/>
    <p:sldId id="354" r:id="rId63"/>
    <p:sldId id="357" r:id="rId64"/>
    <p:sldId id="372" r:id="rId65"/>
    <p:sldId id="361" r:id="rId66"/>
    <p:sldId id="362" r:id="rId67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496C"/>
    <a:srgbClr val="FB6A18"/>
    <a:srgbClr val="042C4F"/>
    <a:srgbClr val="580600"/>
    <a:srgbClr val="FF812E"/>
    <a:srgbClr val="FEB255"/>
    <a:srgbClr val="3C106E"/>
    <a:srgbClr val="7F48DC"/>
    <a:srgbClr val="A658FF"/>
    <a:srgbClr val="00700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75" autoAdjust="0"/>
    <p:restoredTop sz="95878" autoAdjust="0"/>
  </p:normalViewPr>
  <p:slideViewPr>
    <p:cSldViewPr>
      <p:cViewPr>
        <p:scale>
          <a:sx n="75" d="100"/>
          <a:sy n="75" d="100"/>
        </p:scale>
        <p:origin x="-990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3110"/>
        <p:guide pos="214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F369E-974D-49A4-AF42-0B67B785ADDA}" type="datetimeFigureOut">
              <a:rPr lang="en-US" smtClean="0"/>
              <a:pPr/>
              <a:t>9/14/2015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35983-DB16-4F97-A0A5-7F04C444B1D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31268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37974-E838-4106-B7D1-17F3718687EC}" type="datetimeFigureOut">
              <a:rPr lang="en-US" smtClean="0"/>
              <a:pPr/>
              <a:t>9/14/2015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091ED-72C6-42C0-96CB-72EF15154A4A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15732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91ED-72C6-42C0-96CB-72EF15154A4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A0CB8-92C2-4EC2-9422-5F42CE8BE77F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819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EB2AF3-F3B3-48E1-85B8-EBFD15B33E04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8146-2628-4D46-9654-295131FA8199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8146-2628-4D46-9654-295131FA8199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48146-2628-4D46-9654-295131FA8199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056_interio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39624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8637292" y="6550223"/>
            <a:ext cx="5067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fld id="{8EE5A1D1-2C50-45C9-911C-9FAF6516CDFE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eaLnBrk="0" hangingPunct="0"/>
              <a:t>‹N°›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50800" y="6617156"/>
            <a:ext cx="4057650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Ctr="1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800" dirty="0" smtClean="0">
                <a:solidFill>
                  <a:schemeClr val="bg1"/>
                </a:solidFill>
                <a:cs typeface="Tahoma" pitchFamily="34" charset="0"/>
              </a:rPr>
              <a:t>Company </a:t>
            </a:r>
            <a:r>
              <a:rPr lang="en-US" sz="800" dirty="0">
                <a:solidFill>
                  <a:schemeClr val="bg1"/>
                </a:solidFill>
                <a:cs typeface="Tahoma" pitchFamily="34" charset="0"/>
              </a:rPr>
              <a:t>Proprietary and </a:t>
            </a:r>
            <a:r>
              <a:rPr lang="en-US" sz="800" dirty="0" smtClean="0">
                <a:solidFill>
                  <a:schemeClr val="bg1"/>
                </a:solidFill>
                <a:cs typeface="Tahoma" pitchFamily="34" charset="0"/>
              </a:rPr>
              <a:t>Confidential            Copyright Info Goes Here Just Like This</a:t>
            </a:r>
            <a:endParaRPr lang="en-US" sz="800" dirty="0">
              <a:solidFill>
                <a:schemeClr val="bg1"/>
              </a:solidFill>
              <a:cs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hyperlink" Target="http://www.adds.dj/quartier-7-haro-sur-la-drogue-2523.html" TargetMode="External"/><Relationship Id="rId10" Type="http://schemas.openxmlformats.org/officeDocument/2006/relationships/image" Target="../media/image56.jpeg"/><Relationship Id="rId4" Type="http://schemas.openxmlformats.org/officeDocument/2006/relationships/image" Target="../media/image51.jpeg"/><Relationship Id="rId9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pt_056_cover.jpg"/>
          <p:cNvPicPr>
            <a:picLocks noChangeAspect="1"/>
          </p:cNvPicPr>
          <p:nvPr/>
        </p:nvPicPr>
        <p:blipFill>
          <a:blip r:embed="rId3" cstate="print"/>
          <a:srcRect t="45556"/>
          <a:stretch>
            <a:fillRect/>
          </a:stretch>
        </p:blipFill>
        <p:spPr>
          <a:xfrm>
            <a:off x="0" y="3124200"/>
            <a:ext cx="9144000" cy="3733800"/>
          </a:xfrm>
          <a:prstGeom prst="rect">
            <a:avLst/>
          </a:prstGeom>
        </p:spPr>
      </p:pic>
      <p:pic>
        <p:nvPicPr>
          <p:cNvPr id="11" name="Image 10" descr="C:\Users\tma9p\AppData\Local\Microsoft\Windows\Temporary Internet Files\Content.Word\cropped-logo_adds.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1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fr-FR" b="1" dirty="0" smtClean="0">
              <a:latin typeface="+mj-lt"/>
            </a:endParaRPr>
          </a:p>
          <a:p>
            <a:pPr>
              <a:buNone/>
            </a:pPr>
            <a:endParaRPr lang="fr-FR" sz="2200" b="1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Strengthening of capacity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Improving access to basic infrastructure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Project Management</a:t>
            </a:r>
            <a:endParaRPr lang="fr-FR" dirty="0" smtClean="0">
              <a:latin typeface="+mj-lt"/>
            </a:endParaRPr>
          </a:p>
          <a:p>
            <a:endParaRPr lang="fr-FR" dirty="0" smtClean="0">
              <a:latin typeface="+mj-lt"/>
            </a:endParaRPr>
          </a:p>
          <a:p>
            <a:pPr>
              <a:buNone/>
            </a:pPr>
            <a:r>
              <a:rPr lang="fr-FR" dirty="0" smtClean="0">
                <a:latin typeface="+mj-lt"/>
              </a:rPr>
              <a:t>                                                      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7922"/>
          </a:xfrm>
          <a:solidFill>
            <a:srgbClr val="FB6A18"/>
          </a:solidFill>
        </p:spPr>
        <p:txBody>
          <a:bodyPr>
            <a:normAutofit/>
          </a:bodyPr>
          <a:lstStyle/>
          <a:p>
            <a:r>
              <a:rPr lang="fr-FR" sz="2400" b="1" dirty="0" smtClean="0"/>
              <a:t>INTERVENTION AXIS 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457200" y="2286000"/>
          <a:ext cx="8329642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4821"/>
                <a:gridCol w="4164821"/>
              </a:tblGrid>
              <a:tr h="262822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Institutional support for governance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(national level)</a:t>
                      </a:r>
                      <a:endParaRPr lang="fr-FR" sz="180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S.N.D.U.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training managers DHU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AT</a:t>
                      </a:r>
                      <a:r>
                        <a:rPr lang="fr-FR" sz="1400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Secretariat of State for Housing</a:t>
                      </a:r>
                      <a:endParaRPr lang="fr-FR" sz="140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28073"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2. </a:t>
                      </a:r>
                      <a:r>
                        <a:rPr lang="fr-FR" sz="18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Institutional</a:t>
                      </a:r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support </a:t>
                      </a:r>
                      <a:r>
                        <a:rPr lang="fr-FR" sz="18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at</a:t>
                      </a:r>
                      <a:r>
                        <a:rPr lang="fr-FR" sz="1800" b="1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the</a:t>
                      </a:r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fr-FR" sz="18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governance</a:t>
                      </a:r>
                      <a:endParaRPr lang="fr-FR" sz="1800" b="1" dirty="0" smtClean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  <a:p>
                      <a:pPr marL="342900" indent="-342900">
                        <a:buNone/>
                      </a:pPr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(</a:t>
                      </a:r>
                      <a:r>
                        <a:rPr lang="fr-FR" sz="18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regional</a:t>
                      </a:r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)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S.D.A.U.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AT </a:t>
                      </a:r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Interior</a:t>
                      </a:r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Ministry</a:t>
                      </a:r>
                      <a:endParaRPr lang="fr-FR" sz="1400" b="1" dirty="0" smtClean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Training (elected officials, stone cutting, study trips)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  Support to regional councils (equipment and computer network  , Internet, web portal)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62822">
                <a:tc>
                  <a:txBody>
                    <a:bodyPr/>
                    <a:lstStyle/>
                    <a:p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3. </a:t>
                      </a:r>
                      <a:r>
                        <a:rPr lang="fr-FR" sz="18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Community</a:t>
                      </a:r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fr-FR" sz="18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Development</a:t>
                      </a:r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Support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Community</a:t>
                      </a:r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Development</a:t>
                      </a:r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Fund</a:t>
                      </a:r>
                      <a:endParaRPr lang="fr-FR" sz="1400" b="1" baseline="0" dirty="0" smtClean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62822">
                <a:tc>
                  <a:txBody>
                    <a:bodyPr/>
                    <a:lstStyle/>
                    <a:p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4. Promotion of </a:t>
                      </a:r>
                      <a:r>
                        <a:rPr lang="fr-FR" sz="18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microfinance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Training (</a:t>
                      </a:r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technical</a:t>
                      </a:r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teams,</a:t>
                      </a:r>
                      <a:r>
                        <a:rPr lang="fr-FR" sz="1400" b="1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elected</a:t>
                      </a:r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fr-FR" sz="14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workers</a:t>
                      </a:r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)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629816"/>
          </a:xfrm>
          <a:solidFill>
            <a:srgbClr val="1A496C"/>
          </a:solidFill>
        </p:spPr>
        <p:txBody>
          <a:bodyPr>
            <a:normAutofit/>
          </a:bodyPr>
          <a:lstStyle/>
          <a:p>
            <a:r>
              <a:rPr lang="fr-FR" sz="2500" b="1" dirty="0" smtClean="0">
                <a:solidFill>
                  <a:schemeClr val="bg1"/>
                </a:solidFill>
              </a:rPr>
              <a:t>I. </a:t>
            </a:r>
            <a:r>
              <a:rPr lang="fr-FR" sz="2500" b="1" dirty="0" err="1" smtClean="0">
                <a:solidFill>
                  <a:schemeClr val="bg1"/>
                </a:solidFill>
              </a:rPr>
              <a:t>Strenghtening</a:t>
            </a:r>
            <a:r>
              <a:rPr lang="fr-FR" sz="2500" b="1" dirty="0" smtClean="0">
                <a:solidFill>
                  <a:schemeClr val="bg1"/>
                </a:solidFill>
              </a:rPr>
              <a:t> of capacities</a:t>
            </a:r>
            <a:endParaRPr lang="fr-FR" sz="2500" b="1" dirty="0">
              <a:solidFill>
                <a:schemeClr val="bg1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0" y="0"/>
            <a:ext cx="9144000" cy="517922"/>
          </a:xfrm>
          <a:prstGeom prst="rect">
            <a:avLst/>
          </a:prstGeom>
          <a:solidFill>
            <a:srgbClr val="FB6A18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en-US" sz="30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ACHIEVEMENTS OVER THE INITIAL GRANT</a:t>
            </a:r>
            <a:endParaRPr kumimoji="0" lang="fr-FR" sz="3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3611606"/>
            <a:ext cx="7772400" cy="3246393"/>
          </a:xfrm>
        </p:spPr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7" name="Titre 2"/>
          <p:cNvSpPr txBox="1">
            <a:spLocks/>
          </p:cNvSpPr>
          <p:nvPr/>
        </p:nvSpPr>
        <p:spPr bwMode="auto">
          <a:xfrm>
            <a:off x="457200" y="381000"/>
            <a:ext cx="8229600" cy="629816"/>
          </a:xfrm>
          <a:prstGeom prst="rect">
            <a:avLst/>
          </a:prstGeom>
          <a:solidFill>
            <a:srgbClr val="1A496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II. INFRASTRUCTURES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1066800" y="1600200"/>
          <a:ext cx="4148165" cy="3843875"/>
        </p:xfrm>
        <a:graphic>
          <a:graphicData uri="http://schemas.openxmlformats.org/drawingml/2006/table">
            <a:tbl>
              <a:tblPr/>
              <a:tblGrid>
                <a:gridCol w="1335023"/>
                <a:gridCol w="2813142"/>
              </a:tblGrid>
              <a:tr h="3286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u="none" dirty="0" err="1" smtClean="0">
                          <a:latin typeface="Arial"/>
                          <a:ea typeface="Times New Roman"/>
                        </a:rPr>
                        <a:t>Regions</a:t>
                      </a:r>
                      <a:endParaRPr lang="fr-FR" sz="1600" b="1" u="none" dirty="0">
                        <a:latin typeface="Times New Roman"/>
                        <a:ea typeface="Times New Roman"/>
                      </a:endParaRPr>
                    </a:p>
                  </a:txBody>
                  <a:tcPr marL="64156" marR="641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u="none" dirty="0" smtClean="0">
                          <a:latin typeface="Times New Roman"/>
                          <a:ea typeface="Times New Roman"/>
                        </a:rPr>
                        <a:t>Type of infrastructure</a:t>
                      </a:r>
                      <a:endParaRPr lang="fr-FR" sz="1600" b="1" u="none" dirty="0">
                        <a:latin typeface="Times New Roman"/>
                        <a:ea typeface="Times New Roman"/>
                      </a:endParaRPr>
                    </a:p>
                  </a:txBody>
                  <a:tcPr marL="64156" marR="641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</a:tr>
              <a:tr h="3616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latin typeface="Arial"/>
                          <a:ea typeface="Times New Roman"/>
                        </a:rPr>
                        <a:t>OBOCK</a:t>
                      </a:r>
                      <a:endParaRPr lang="fr-FR" sz="1400" dirty="0">
                        <a:latin typeface="Times New Roman"/>
                        <a:ea typeface="Times New Roman"/>
                      </a:endParaRPr>
                    </a:p>
                  </a:txBody>
                  <a:tcPr marL="64156" marR="641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400" dirty="0" err="1" smtClean="0">
                          <a:latin typeface="+mj-lt"/>
                          <a:ea typeface="Times New Roman"/>
                        </a:rPr>
                        <a:t>Meat</a:t>
                      </a:r>
                      <a:r>
                        <a:rPr lang="fr-FR" sz="1400" dirty="0" smtClean="0"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fr-FR" sz="1400" dirty="0" err="1" smtClean="0">
                          <a:latin typeface="+mj-lt"/>
                          <a:ea typeface="Times New Roman"/>
                        </a:rPr>
                        <a:t>market</a:t>
                      </a:r>
                      <a:r>
                        <a:rPr lang="fr-FR" sz="1400" dirty="0" smtClean="0"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fr-FR" sz="1400" dirty="0" err="1" smtClean="0">
                          <a:latin typeface="+mj-lt"/>
                          <a:ea typeface="Times New Roman"/>
                        </a:rPr>
                        <a:t>Rehabilitation</a:t>
                      </a:r>
                      <a:endParaRPr lang="fr-FR" sz="1400" dirty="0">
                        <a:latin typeface="+mj-lt"/>
                        <a:ea typeface="Times New Roman"/>
                      </a:endParaRPr>
                    </a:p>
                  </a:txBody>
                  <a:tcPr marL="64156" marR="64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6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latin typeface="Arial"/>
                          <a:ea typeface="Times New Roman"/>
                        </a:rPr>
                        <a:t>TADJOURAH</a:t>
                      </a:r>
                      <a:endParaRPr lang="fr-FR" sz="1400" dirty="0">
                        <a:latin typeface="Times New Roman"/>
                        <a:ea typeface="Times New Roman"/>
                      </a:endParaRPr>
                    </a:p>
                  </a:txBody>
                  <a:tcPr marL="64156" marR="641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j-lt"/>
                          <a:ea typeface="Times New Roman"/>
                        </a:rPr>
                        <a:t>Rehabilitation of the meat market and stalls</a:t>
                      </a:r>
                      <a:endParaRPr lang="fr-FR" sz="1400" dirty="0">
                        <a:latin typeface="+mj-lt"/>
                        <a:ea typeface="Times New Roman"/>
                      </a:endParaRPr>
                    </a:p>
                  </a:txBody>
                  <a:tcPr marL="64156" marR="64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67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latin typeface="Arial"/>
                          <a:ea typeface="Times New Roman"/>
                        </a:rPr>
                        <a:t>ALI-SABIEH</a:t>
                      </a:r>
                      <a:endParaRPr lang="fr-FR" sz="1400" dirty="0">
                        <a:latin typeface="Times New Roman"/>
                        <a:ea typeface="Times New Roman"/>
                      </a:endParaRPr>
                    </a:p>
                  </a:txBody>
                  <a:tcPr marL="64156" marR="641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j-lt"/>
                          <a:ea typeface="Times New Roman"/>
                        </a:rPr>
                        <a:t>Construction of a bus station</a:t>
                      </a:r>
                      <a:r>
                        <a:rPr lang="fr-FR" sz="1400" dirty="0">
                          <a:latin typeface="+mj-lt"/>
                          <a:ea typeface="Times New Roman"/>
                        </a:rPr>
                        <a:t> </a:t>
                      </a:r>
                    </a:p>
                  </a:txBody>
                  <a:tcPr marL="64156" marR="64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67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latin typeface="+mj-lt"/>
                          <a:ea typeface="Times New Roman"/>
                        </a:rPr>
                        <a:t>Public</a:t>
                      </a:r>
                      <a:r>
                        <a:rPr lang="fr-FR" sz="1400" baseline="0" dirty="0" smtClean="0"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fr-FR" sz="1400" baseline="0" dirty="0" err="1" smtClean="0">
                          <a:latin typeface="+mj-lt"/>
                          <a:ea typeface="Times New Roman"/>
                        </a:rPr>
                        <a:t>market</a:t>
                      </a:r>
                      <a:r>
                        <a:rPr lang="fr-FR" sz="1400" baseline="0" dirty="0" smtClean="0">
                          <a:latin typeface="+mj-lt"/>
                          <a:ea typeface="Times New Roman"/>
                        </a:rPr>
                        <a:t> </a:t>
                      </a:r>
                      <a:r>
                        <a:rPr lang="fr-FR" sz="1400" baseline="0" dirty="0" err="1" smtClean="0">
                          <a:latin typeface="+mj-lt"/>
                          <a:ea typeface="Times New Roman"/>
                        </a:rPr>
                        <a:t>Rehabilitation</a:t>
                      </a:r>
                      <a:endParaRPr lang="fr-FR" sz="1400" dirty="0">
                        <a:latin typeface="+mj-lt"/>
                        <a:ea typeface="Times New Roman"/>
                      </a:endParaRPr>
                    </a:p>
                  </a:txBody>
                  <a:tcPr marL="64156" marR="64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67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latin typeface="Arial"/>
                          <a:ea typeface="Times New Roman"/>
                        </a:rPr>
                        <a:t>DIKHIL</a:t>
                      </a:r>
                      <a:endParaRPr lang="fr-FR" sz="1400" dirty="0">
                        <a:latin typeface="Times New Roman"/>
                        <a:ea typeface="Times New Roman"/>
                      </a:endParaRPr>
                    </a:p>
                  </a:txBody>
                  <a:tcPr marL="64156" marR="641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j-lt"/>
                          <a:ea typeface="Times New Roman"/>
                        </a:rPr>
                        <a:t>Construction of a craft showcase and playground</a:t>
                      </a:r>
                      <a:r>
                        <a:rPr lang="fr-FR" sz="1400" dirty="0">
                          <a:latin typeface="+mj-lt"/>
                          <a:ea typeface="Times New Roman"/>
                        </a:rPr>
                        <a:t> </a:t>
                      </a:r>
                    </a:p>
                  </a:txBody>
                  <a:tcPr marL="64156" marR="64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67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j-lt"/>
                          <a:ea typeface="Times New Roman"/>
                        </a:rPr>
                        <a:t>Rehabilitation</a:t>
                      </a:r>
                      <a:r>
                        <a:rPr lang="en-US" sz="1400" baseline="0" dirty="0" smtClean="0">
                          <a:latin typeface="+mj-lt"/>
                          <a:ea typeface="Times New Roman"/>
                        </a:rPr>
                        <a:t> and </a:t>
                      </a:r>
                      <a:r>
                        <a:rPr lang="en-US" sz="1400" dirty="0" smtClean="0">
                          <a:latin typeface="+mj-lt"/>
                          <a:ea typeface="Times New Roman"/>
                        </a:rPr>
                        <a:t>reorganization of existing public market</a:t>
                      </a:r>
                      <a:r>
                        <a:rPr lang="fr-FR" sz="1400" dirty="0">
                          <a:latin typeface="+mj-lt"/>
                          <a:ea typeface="Times New Roman"/>
                        </a:rPr>
                        <a:t> </a:t>
                      </a:r>
                    </a:p>
                  </a:txBody>
                  <a:tcPr marL="64156" marR="64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67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latin typeface="Arial"/>
                          <a:ea typeface="Times New Roman"/>
                        </a:rPr>
                        <a:t>ARTA</a:t>
                      </a:r>
                      <a:endParaRPr lang="fr-FR" sz="1400" dirty="0">
                        <a:latin typeface="Times New Roman"/>
                        <a:ea typeface="Times New Roman"/>
                      </a:endParaRPr>
                    </a:p>
                  </a:txBody>
                  <a:tcPr marL="64156" marR="641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j-lt"/>
                          <a:ea typeface="Times New Roman"/>
                        </a:rPr>
                        <a:t>construction of a craft showcase</a:t>
                      </a:r>
                      <a:endParaRPr lang="fr-FR" sz="1400" dirty="0">
                        <a:latin typeface="+mj-lt"/>
                        <a:ea typeface="Times New Roman"/>
                      </a:endParaRPr>
                    </a:p>
                  </a:txBody>
                  <a:tcPr marL="64156" marR="64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67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j-lt"/>
                          <a:ea typeface="Times New Roman"/>
                        </a:rPr>
                        <a:t>Construction of a bus station</a:t>
                      </a:r>
                      <a:endParaRPr lang="fr-FR" sz="1400" dirty="0">
                        <a:latin typeface="+mj-lt"/>
                        <a:ea typeface="Times New Roman"/>
                      </a:endParaRPr>
                    </a:p>
                  </a:txBody>
                  <a:tcPr marL="64156" marR="64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167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j-lt"/>
                          <a:ea typeface="Times New Roman"/>
                        </a:rPr>
                        <a:t>Construction of the access road to the market</a:t>
                      </a:r>
                      <a:endParaRPr lang="fr-FR" sz="1400" dirty="0">
                        <a:latin typeface="+mj-lt"/>
                        <a:ea typeface="Times New Roman"/>
                      </a:endParaRPr>
                    </a:p>
                  </a:txBody>
                  <a:tcPr marL="64156" marR="64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/>
          </a:p>
        </p:txBody>
      </p:sp>
      <p:pic>
        <p:nvPicPr>
          <p:cNvPr id="1026" name="Picture 2" descr="D:\Dossier MAHAMOUD BAD\INFRASTRUCTURE\EQUIPEMENT MARCHAND PREPUD BAD\photos Equip Regions\Ali Sabieh\DSC084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85008"/>
            <a:ext cx="4114800" cy="2610992"/>
          </a:xfrm>
          <a:prstGeom prst="rect">
            <a:avLst/>
          </a:prstGeom>
          <a:noFill/>
        </p:spPr>
      </p:pic>
      <p:pic>
        <p:nvPicPr>
          <p:cNvPr id="1027" name="Picture 3" descr="D:\Dossier MAHAMOUD BAD\INFRASTRUCTURE\EQUIPEMENT MARCHAND PREPUD BAD\photos Equip Regions\Ali Sabieh\IMG_02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371600"/>
            <a:ext cx="4191000" cy="3155522"/>
          </a:xfrm>
          <a:prstGeom prst="rect">
            <a:avLst/>
          </a:prstGeom>
          <a:noFill/>
        </p:spPr>
      </p:pic>
      <p:sp>
        <p:nvSpPr>
          <p:cNvPr id="7" name="Titr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629816"/>
          </a:xfrm>
          <a:solidFill>
            <a:srgbClr val="1A496C"/>
          </a:solidFill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Pictures</a:t>
            </a:r>
            <a:r>
              <a:rPr lang="fr-FR" sz="2800" b="1" dirty="0" smtClean="0">
                <a:solidFill>
                  <a:schemeClr val="bg1"/>
                </a:solidFill>
              </a:rPr>
              <a:t> of infrastructure </a:t>
            </a:r>
            <a:r>
              <a:rPr lang="fr-FR" sz="2800" b="1" dirty="0" err="1" smtClean="0">
                <a:solidFill>
                  <a:schemeClr val="bg1"/>
                </a:solidFill>
              </a:rPr>
              <a:t>works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ssier MAHAMOUD BAD\INFRASTRUCTURE\EQUIPEMENT MARCHAND PREPUD BAD\photos Equip Regions\Dikhil\DSC04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819400"/>
            <a:ext cx="4114800" cy="3352800"/>
          </a:xfrm>
          <a:prstGeom prst="rect">
            <a:avLst/>
          </a:prstGeom>
          <a:noFill/>
        </p:spPr>
      </p:pic>
      <p:pic>
        <p:nvPicPr>
          <p:cNvPr id="2051" name="Picture 3" descr="D:\Dossier MAHAMOUD BAD\INFRASTRUCTURE\EQUIPEMENT MARCHAND PREPUD BAD\photos Equip Regions\Dikhil\DSC04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001991" y="-8153400"/>
            <a:ext cx="3600000" cy="2026666"/>
          </a:xfrm>
          <a:prstGeom prst="rect">
            <a:avLst/>
          </a:prstGeom>
          <a:noFill/>
        </p:spPr>
      </p:pic>
      <p:pic>
        <p:nvPicPr>
          <p:cNvPr id="2052" name="Picture 4" descr="D:\Dossier MAHAMOUD BAD\INFRASTRUCTURE\EQUIPEMENT MARCHAND PREPUD BAD\photos Equip Regions\Tadjourah\IMG_029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524000"/>
            <a:ext cx="4038600" cy="3048000"/>
          </a:xfrm>
          <a:prstGeom prst="rect">
            <a:avLst/>
          </a:prstGeom>
          <a:noFill/>
        </p:spPr>
      </p:pic>
      <p:sp>
        <p:nvSpPr>
          <p:cNvPr id="5" name="Titr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629816"/>
          </a:xfrm>
          <a:solidFill>
            <a:srgbClr val="1A496C"/>
          </a:solidFill>
        </p:spPr>
        <p:txBody>
          <a:bodyPr>
            <a:normAutofit/>
          </a:bodyPr>
          <a:lstStyle/>
          <a:p>
            <a:r>
              <a:rPr lang="fr-FR" sz="2800" b="1" dirty="0" err="1" smtClean="0">
                <a:solidFill>
                  <a:schemeClr val="bg1"/>
                </a:solidFill>
              </a:rPr>
              <a:t>Pictures</a:t>
            </a:r>
            <a:r>
              <a:rPr lang="fr-FR" sz="2800" b="1" dirty="0" smtClean="0">
                <a:solidFill>
                  <a:schemeClr val="bg1"/>
                </a:solidFill>
              </a:rPr>
              <a:t> of infrastructure </a:t>
            </a:r>
            <a:r>
              <a:rPr lang="fr-FR" sz="2800" b="1" dirty="0" err="1" smtClean="0">
                <a:solidFill>
                  <a:schemeClr val="bg1"/>
                </a:solidFill>
              </a:rPr>
              <a:t>works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ossier MAHAMOUD BAD\INFRASTRUCTURE\EQUIPEMENT MARCHAND PREPUD BAD\Arta\photo\IMG_16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4256856" cy="3024336"/>
          </a:xfrm>
          <a:prstGeom prst="rect">
            <a:avLst/>
          </a:prstGeom>
          <a:noFill/>
        </p:spPr>
      </p:pic>
      <p:pic>
        <p:nvPicPr>
          <p:cNvPr id="3075" name="Picture 3" descr="D:\Dossier MAHAMOUD BAD\INFRASTRUCTURE\EQUIPEMENT MARCHAND PREPUD BAD\Arta\photo\IMG_16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104964"/>
            <a:ext cx="4272474" cy="3204356"/>
          </a:xfrm>
          <a:prstGeom prst="rect">
            <a:avLst/>
          </a:prstGeom>
          <a:noFill/>
        </p:spPr>
      </p:pic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629816"/>
          </a:xfrm>
          <a:solidFill>
            <a:srgbClr val="1A496C"/>
          </a:solidFill>
        </p:spPr>
        <p:txBody>
          <a:bodyPr>
            <a:normAutofit/>
          </a:bodyPr>
          <a:lstStyle/>
          <a:p>
            <a:r>
              <a:rPr lang="fr-FR" sz="2800" b="1" dirty="0" err="1" smtClean="0">
                <a:solidFill>
                  <a:schemeClr val="bg1"/>
                </a:solidFill>
              </a:rPr>
              <a:t>Pictures</a:t>
            </a:r>
            <a:r>
              <a:rPr lang="fr-FR" sz="2800" b="1" dirty="0" smtClean="0">
                <a:solidFill>
                  <a:schemeClr val="bg1"/>
                </a:solidFill>
              </a:rPr>
              <a:t> of infrastructure </a:t>
            </a:r>
            <a:r>
              <a:rPr lang="fr-FR" sz="2800" b="1" dirty="0" err="1" smtClean="0">
                <a:solidFill>
                  <a:schemeClr val="bg1"/>
                </a:solidFill>
              </a:rPr>
              <a:t>works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Dossier MAHAMOUD BAD\INFRASTRUCTURE\EQUIPEMENT MARCHAND PREPUD BAD\Tadjourah &amp; Obock\photos\IMG_05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276600"/>
            <a:ext cx="4267200" cy="3060576"/>
          </a:xfrm>
          <a:prstGeom prst="rect">
            <a:avLst/>
          </a:prstGeom>
          <a:noFill/>
        </p:spPr>
      </p:pic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29816"/>
          </a:xfrm>
          <a:solidFill>
            <a:srgbClr val="1A496C"/>
          </a:solidFill>
        </p:spPr>
        <p:txBody>
          <a:bodyPr>
            <a:normAutofit/>
          </a:bodyPr>
          <a:lstStyle/>
          <a:p>
            <a:r>
              <a:rPr lang="fr-FR" sz="2800" b="1" dirty="0" err="1" smtClean="0">
                <a:solidFill>
                  <a:schemeClr val="bg1"/>
                </a:solidFill>
              </a:rPr>
              <a:t>Pictures</a:t>
            </a:r>
            <a:r>
              <a:rPr lang="fr-FR" sz="2800" b="1" dirty="0" smtClean="0">
                <a:solidFill>
                  <a:schemeClr val="bg1"/>
                </a:solidFill>
              </a:rPr>
              <a:t> of infrastructure </a:t>
            </a:r>
            <a:r>
              <a:rPr lang="fr-FR" sz="2800" b="1" dirty="0" err="1" smtClean="0">
                <a:solidFill>
                  <a:schemeClr val="bg1"/>
                </a:solidFill>
              </a:rPr>
              <a:t>works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30722" name="Picture 2" descr="H:\cdc\DSC06303.JPG"/>
          <p:cNvPicPr>
            <a:picLocks noChangeAspect="1" noChangeArrowheads="1"/>
          </p:cNvPicPr>
          <p:nvPr/>
        </p:nvPicPr>
        <p:blipFill>
          <a:blip r:embed="rId3" cstate="print"/>
          <a:srcRect l="10833"/>
          <a:stretch>
            <a:fillRect/>
          </a:stretch>
        </p:blipFill>
        <p:spPr bwMode="auto">
          <a:xfrm>
            <a:off x="228600" y="1219200"/>
            <a:ext cx="42672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323528" y="1412776"/>
          <a:ext cx="5512191" cy="3846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/>
                <a:gridCol w="2655874"/>
              </a:tblGrid>
              <a:tr h="611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0" dirty="0" smtClean="0">
                          <a:latin typeface="+mj-lt"/>
                          <a:ea typeface="Times New Roman"/>
                          <a:cs typeface="Times New Roman"/>
                        </a:rPr>
                        <a:t>Infrastructures/</a:t>
                      </a:r>
                      <a:r>
                        <a:rPr lang="fr-FR" sz="1800" b="0" dirty="0" err="1" smtClean="0">
                          <a:latin typeface="+mj-lt"/>
                          <a:ea typeface="Times New Roman"/>
                          <a:cs typeface="Times New Roman"/>
                        </a:rPr>
                        <a:t>Activities</a:t>
                      </a:r>
                      <a:endParaRPr lang="fr-FR" sz="18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0" dirty="0" err="1" smtClean="0">
                          <a:latin typeface="+mj-lt"/>
                          <a:ea typeface="Times New Roman"/>
                          <a:cs typeface="Times New Roman"/>
                        </a:rPr>
                        <a:t>Characteristics</a:t>
                      </a:r>
                      <a:endParaRPr lang="fr-FR" sz="18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1A496C"/>
                    </a:solidFill>
                  </a:tcPr>
                </a:tc>
              </a:tr>
              <a:tr h="334573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latin typeface="+mj-lt"/>
                        </a:rPr>
                        <a:t>INFRASTRUCTURE</a:t>
                      </a:r>
                      <a:endParaRPr lang="fr-FR" sz="1800" b="1" dirty="0">
                        <a:latin typeface="+mj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1" dirty="0">
                        <a:latin typeface="+mj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11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0" dirty="0" smtClean="0">
                          <a:latin typeface="+mj-lt"/>
                          <a:ea typeface="Times New Roman"/>
                          <a:cs typeface="Times New Roman"/>
                        </a:rPr>
                        <a:t>Allocation of </a:t>
                      </a:r>
                      <a:r>
                        <a:rPr lang="fr-FR" sz="1800" b="0" dirty="0" err="1" smtClean="0">
                          <a:latin typeface="+mj-lt"/>
                          <a:ea typeface="Times New Roman"/>
                          <a:cs typeface="Times New Roman"/>
                        </a:rPr>
                        <a:t>work</a:t>
                      </a:r>
                      <a:r>
                        <a:rPr lang="fr-FR" sz="1800" b="0" dirty="0" smtClean="0"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800" b="0" dirty="0" err="1" smtClean="0">
                          <a:latin typeface="+mj-lt"/>
                          <a:ea typeface="Times New Roman"/>
                          <a:cs typeface="Times New Roman"/>
                        </a:rPr>
                        <a:t>markets</a:t>
                      </a:r>
                      <a:r>
                        <a:rPr lang="fr-FR" sz="1800" b="0" baseline="0" dirty="0" smtClean="0"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800" b="0" dirty="0" smtClean="0">
                          <a:latin typeface="+mj-lt"/>
                          <a:ea typeface="Times New Roman"/>
                          <a:cs typeface="Times New Roman"/>
                        </a:rPr>
                        <a:t>of </a:t>
                      </a:r>
                      <a:r>
                        <a:rPr lang="fr-FR" sz="1800" b="0" dirty="0" err="1" smtClean="0">
                          <a:latin typeface="+mj-lt"/>
                          <a:ea typeface="Times New Roman"/>
                          <a:cs typeface="Times New Roman"/>
                        </a:rPr>
                        <a:t>cattle</a:t>
                      </a:r>
                      <a:r>
                        <a:rPr lang="fr-FR" sz="1800" b="0" dirty="0" smtClean="0"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800" b="0" dirty="0" err="1" smtClean="0">
                          <a:latin typeface="+mj-lt"/>
                          <a:ea typeface="Times New Roman"/>
                          <a:cs typeface="Times New Roman"/>
                        </a:rPr>
                        <a:t>park</a:t>
                      </a:r>
                      <a:r>
                        <a:rPr lang="fr-FR" sz="1800" b="0" dirty="0" smtClean="0">
                          <a:latin typeface="+mj-lt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fr-FR" sz="1800" b="0" dirty="0">
                          <a:latin typeface="+mj-lt"/>
                          <a:ea typeface="Times New Roman"/>
                          <a:cs typeface="Times New Roman"/>
                        </a:rPr>
                        <a:t>Dikhil)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0" dirty="0">
                          <a:latin typeface="+mj-lt"/>
                          <a:ea typeface="Times New Roman"/>
                          <a:cs typeface="Times New Roman"/>
                        </a:rPr>
                        <a:t>15 000 </a:t>
                      </a:r>
                      <a:r>
                        <a:rPr lang="fr-FR" sz="1800" b="0" dirty="0" smtClean="0">
                          <a:latin typeface="+mj-lt"/>
                          <a:ea typeface="Times New Roman"/>
                          <a:cs typeface="Times New Roman"/>
                        </a:rPr>
                        <a:t>square </a:t>
                      </a:r>
                      <a:r>
                        <a:rPr lang="fr-FR" sz="1800" b="0" dirty="0" err="1" smtClean="0">
                          <a:latin typeface="+mj-lt"/>
                          <a:ea typeface="Times New Roman"/>
                          <a:cs typeface="Times New Roman"/>
                        </a:rPr>
                        <a:t>meters</a:t>
                      </a:r>
                      <a:endParaRPr lang="fr-FR" sz="18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345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0" dirty="0" smtClean="0">
                          <a:latin typeface="+mj-lt"/>
                          <a:ea typeface="Times New Roman"/>
                          <a:cs typeface="Times New Roman"/>
                        </a:rPr>
                        <a:t>Training room </a:t>
                      </a:r>
                      <a:r>
                        <a:rPr lang="fr-FR" sz="1800" b="0" dirty="0" err="1" smtClean="0">
                          <a:latin typeface="+mj-lt"/>
                          <a:ea typeface="Times New Roman"/>
                          <a:cs typeface="Times New Roman"/>
                        </a:rPr>
                        <a:t>at</a:t>
                      </a:r>
                      <a:r>
                        <a:rPr lang="fr-FR" sz="1800" b="0" dirty="0" smtClean="0">
                          <a:latin typeface="+mj-lt"/>
                          <a:ea typeface="Times New Roman"/>
                          <a:cs typeface="Times New Roman"/>
                        </a:rPr>
                        <a:t> UD</a:t>
                      </a:r>
                      <a:endParaRPr lang="fr-FR" sz="18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0" dirty="0"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4695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fr-FR" sz="18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CAPACITIES</a:t>
                      </a:r>
                      <a:r>
                        <a:rPr kumimoji="0" lang="fr-FR" sz="1800" b="1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STRENGHTENING </a:t>
                      </a:r>
                      <a:r>
                        <a:rPr kumimoji="0" lang="fr-FR" sz="18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(DISED)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fr-FR" sz="1800" b="1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07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latin typeface="+mj-lt"/>
                          <a:ea typeface="Times New Roman"/>
                          <a:cs typeface="Times New Roman"/>
                        </a:rPr>
                        <a:t>Training</a:t>
                      </a:r>
                      <a:endParaRPr lang="fr-FR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latin typeface="+mj-lt"/>
                          <a:ea typeface="Times New Roman"/>
                          <a:cs typeface="Times New Roman"/>
                        </a:rPr>
                        <a:t>Training of </a:t>
                      </a:r>
                      <a:r>
                        <a:rPr lang="fr-FR" sz="1800" dirty="0" err="1" smtClean="0">
                          <a:latin typeface="+mj-lt"/>
                          <a:ea typeface="Times New Roman"/>
                          <a:cs typeface="Times New Roman"/>
                        </a:rPr>
                        <a:t>statisticians</a:t>
                      </a:r>
                      <a:endParaRPr lang="fr-FR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822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latin typeface="+mj-lt"/>
                          <a:ea typeface="Times New Roman"/>
                          <a:cs typeface="Times New Roman"/>
                        </a:rPr>
                        <a:t>Investigation</a:t>
                      </a:r>
                      <a:endParaRPr lang="fr-FR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latin typeface="+mj-lt"/>
                          <a:ea typeface="Times New Roman"/>
                          <a:cs typeface="Times New Roman"/>
                        </a:rPr>
                        <a:t>EDAM BC</a:t>
                      </a:r>
                      <a:endParaRPr lang="fr-FR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itre 1"/>
          <p:cNvSpPr txBox="1">
            <a:spLocks/>
          </p:cNvSpPr>
          <p:nvPr/>
        </p:nvSpPr>
        <p:spPr bwMode="auto">
          <a:xfrm>
            <a:off x="0" y="0"/>
            <a:ext cx="9144000" cy="517922"/>
          </a:xfrm>
          <a:prstGeom prst="rect">
            <a:avLst/>
          </a:prstGeom>
          <a:solidFill>
            <a:srgbClr val="FB6A18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fr-FR" sz="30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ACHIEVEMENTS ON ADDITIONAL DONATION</a:t>
            </a:r>
            <a:endParaRPr kumimoji="0" lang="fr-FR" sz="3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ssier MAHAMOUD BAD\INFRASTRUCTURE\EQUIPEMENT MARCHAND PREPUD BAD\Corniche Tadjourah\DAO corniche tadjoura\plan\1608841_10200518456324292_1930009229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</p:spPr>
      </p:pic>
      <p:sp>
        <p:nvSpPr>
          <p:cNvPr id="5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9816"/>
          </a:xfrm>
          <a:solidFill>
            <a:srgbClr val="FB6A18"/>
          </a:solidFill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tx1"/>
                </a:solidFill>
              </a:rPr>
              <a:t>CORNICHE OF TADJOURAH</a:t>
            </a:r>
            <a:endParaRPr lang="fr-FR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MEIRANEH\Documents\Maquette Oboc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91" t="2439" r="13913"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</p:spPr>
      </p:pic>
      <p:sp>
        <p:nvSpPr>
          <p:cNvPr id="4" name="Titre 2"/>
          <p:cNvSpPr txBox="1">
            <a:spLocks/>
          </p:cNvSpPr>
          <p:nvPr/>
        </p:nvSpPr>
        <p:spPr bwMode="auto">
          <a:xfrm>
            <a:off x="0" y="0"/>
            <a:ext cx="9144000" cy="629816"/>
          </a:xfrm>
          <a:prstGeom prst="rect">
            <a:avLst/>
          </a:prstGeom>
          <a:solidFill>
            <a:srgbClr val="FB6A18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/>
          <a:p>
            <a:pPr lvl="0" algn="ctr">
              <a:defRPr/>
            </a:pPr>
            <a:r>
              <a:rPr lang="en-US" sz="2800" b="1" kern="0" dirty="0" smtClean="0">
                <a:latin typeface="+mj-lt"/>
                <a:ea typeface="+mj-ea"/>
                <a:cs typeface="+mj-cs"/>
              </a:rPr>
              <a:t>COMMERCIAL BLOCK AND ACCESS ROAD TO OBOCK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447800"/>
            <a:ext cx="7848600" cy="4191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fontAlgn="auto">
              <a:spcAft>
                <a:spcPts val="0"/>
              </a:spcAft>
              <a:defRPr/>
            </a:pP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PRESENTATION PREPUD / FDA</a:t>
            </a:r>
          </a:p>
          <a:p>
            <a:pPr marL="342900" lvl="0" indent="-342900" fontAlgn="auto">
              <a:spcAft>
                <a:spcPts val="0"/>
              </a:spcAft>
              <a:defRPr/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fontAlgn="auto">
              <a:spcAft>
                <a:spcPts val="0"/>
              </a:spcAft>
              <a:defRPr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PROJECT PRESENTATION PREPUD / ABD</a:t>
            </a:r>
          </a:p>
          <a:p>
            <a:pPr marL="342900" lvl="0" indent="-342900" fontAlgn="auto">
              <a:spcAft>
                <a:spcPts val="0"/>
              </a:spcAft>
              <a:defRPr/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fontAlgn="auto">
              <a:spcAft>
                <a:spcPts val="0"/>
              </a:spcAft>
              <a:defRPr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PROJECT PRESENTATION PREPUB / IDB</a:t>
            </a:r>
          </a:p>
          <a:p>
            <a:pPr marL="342900" lvl="0" indent="-342900" fontAlgn="auto">
              <a:spcAft>
                <a:spcPts val="0"/>
              </a:spcAft>
              <a:defRPr/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fontAlgn="auto">
              <a:spcAft>
                <a:spcPts val="0"/>
              </a:spcAft>
              <a:defRPr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PROJECT PRESENTATION PREPUD / IDA</a:t>
            </a:r>
          </a:p>
          <a:p>
            <a:pPr marL="342900" lvl="0" indent="-342900" fontAlgn="auto">
              <a:spcAft>
                <a:spcPts val="0"/>
              </a:spcAft>
              <a:defRPr/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fontAlgn="auto">
              <a:spcAft>
                <a:spcPts val="0"/>
              </a:spcAft>
              <a:defRPr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PRESENTATION OF ACTIVITIES CARRIED BY SDD</a:t>
            </a:r>
          </a:p>
          <a:p>
            <a:pPr marL="342900" lvl="0" indent="-342900" fontAlgn="auto">
              <a:spcAft>
                <a:spcPts val="0"/>
              </a:spcAft>
              <a:defRPr/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fontAlgn="auto">
              <a:spcAft>
                <a:spcPts val="0"/>
              </a:spcAft>
              <a:defRPr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PRESENTATION OF ACTIVITIES CARRIED OUT BY THE MFD</a:t>
            </a:r>
          </a:p>
          <a:p>
            <a:pPr marL="342900" lvl="0" indent="-342900" fontAlgn="auto">
              <a:spcAft>
                <a:spcPts val="0"/>
              </a:spcAft>
              <a:defRPr/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fontAlgn="auto">
              <a:spcAft>
                <a:spcPts val="0"/>
              </a:spcAft>
              <a:defRPr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PRESENTATION OF ACTIVITIES CARRIED BY RED</a:t>
            </a:r>
            <a:endParaRPr lang="fr-F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/>
            <a:endParaRPr lang="fr-F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7472" marR="0" lvl="0" indent="-347472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2000" y="5867400"/>
            <a:ext cx="7848600" cy="30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7472" marR="0" lvl="0" indent="-347472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62000" y="6248400"/>
            <a:ext cx="7848600" cy="30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7472" marR="0" lvl="0" indent="-347472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ossier MAHAMOUD BAD\INFRASTRUCTURE\EQUIPEMENT MARCHAND PREPUD BAD\Dossier Place Public à Dikhil\10251961_10200885296735073_5068688333977770661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71" r="8784" b="17870"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</p:spPr>
      </p:pic>
      <p:sp>
        <p:nvSpPr>
          <p:cNvPr id="5" name="Titre 2"/>
          <p:cNvSpPr txBox="1">
            <a:spLocks/>
          </p:cNvSpPr>
          <p:nvPr/>
        </p:nvSpPr>
        <p:spPr bwMode="auto">
          <a:xfrm>
            <a:off x="0" y="0"/>
            <a:ext cx="9144000" cy="629816"/>
          </a:xfrm>
          <a:prstGeom prst="rect">
            <a:avLst/>
          </a:prstGeom>
          <a:solidFill>
            <a:srgbClr val="FB6A18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 smtClean="0">
                <a:latin typeface="+mj-lt"/>
                <a:ea typeface="+mj-ea"/>
                <a:cs typeface="+mj-cs"/>
              </a:rPr>
              <a:t>DEVELOPMENT OF A</a:t>
            </a: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PLAZA </a:t>
            </a:r>
            <a:r>
              <a:rPr lang="fr-FR" sz="2800" b="1" kern="0" dirty="0" smtClean="0">
                <a:latin typeface="+mj-lt"/>
                <a:ea typeface="+mj-ea"/>
                <a:cs typeface="+mj-cs"/>
              </a:rPr>
              <a:t>IN </a:t>
            </a: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DIKHIL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440159"/>
          </a:xfrm>
        </p:spPr>
        <p:txBody>
          <a:bodyPr>
            <a:normAutofit/>
          </a:bodyPr>
          <a:lstStyle/>
          <a:p>
            <a:pPr algn="ctr"/>
            <a:r>
              <a:rPr lang="fr-FR" sz="2800" dirty="0" smtClean="0">
                <a:latin typeface="Arial Narrow" pitchFamily="34" charset="0"/>
              </a:rPr>
              <a:t/>
            </a:r>
            <a:br>
              <a:rPr lang="fr-FR" sz="2800" dirty="0" smtClean="0">
                <a:latin typeface="Arial Narrow" pitchFamily="34" charset="0"/>
              </a:rPr>
            </a:br>
            <a:endParaRPr lang="fr-FR" sz="2800" dirty="0">
              <a:latin typeface="Arial Narrow" pitchFamily="34" charset="0"/>
            </a:endParaRPr>
          </a:p>
        </p:txBody>
      </p:sp>
      <p:pic>
        <p:nvPicPr>
          <p:cNvPr id="4" name="Picture 7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285984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l="1171" t="27083" r="87116" b="50000"/>
          <a:stretch>
            <a:fillRect/>
          </a:stretch>
        </p:blipFill>
        <p:spPr bwMode="auto">
          <a:xfrm>
            <a:off x="6629400" y="152400"/>
            <a:ext cx="152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28600" y="3048000"/>
            <a:ext cx="8534400" cy="584775"/>
          </a:xfrm>
          <a:prstGeom prst="rect">
            <a:avLst/>
          </a:prstGeom>
          <a:solidFill>
            <a:srgbClr val="FB6A18"/>
          </a:solidFill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</a:pPr>
            <a:r>
              <a:rPr lang="en-US" sz="1600" b="1" dirty="0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  <a:cs typeface="Arial"/>
              </a:rPr>
              <a:t>URBAN POVERTY REDUCTION PROGRAM IN </a:t>
            </a:r>
            <a:r>
              <a:rPr lang="en-US" sz="1600" b="1" dirty="0" err="1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  <a:cs typeface="Arial"/>
              </a:rPr>
              <a:t>Balbala</a:t>
            </a:r>
            <a:r>
              <a:rPr lang="fr-FR" sz="1600" b="1" dirty="0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  <a:cs typeface="Arial"/>
              </a:rPr>
              <a:t>(Q. BAHACHE, OLD BALBALA, QARAWIL, CHEIK MOUSSA, Q. 5)</a:t>
            </a:r>
            <a:endParaRPr lang="fr-FR" sz="1600" b="1" dirty="0">
              <a:solidFill>
                <a:srgbClr val="1A49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Times New Roman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81000" y="914400"/>
            <a:ext cx="8763000" cy="487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000" dirty="0" smtClean="0">
                <a:latin typeface="+mj-lt"/>
              </a:rPr>
              <a:t>	</a:t>
            </a:r>
          </a:p>
          <a:p>
            <a:pPr>
              <a:buFont typeface="Wingdings" pitchFamily="2" charset="2"/>
              <a:buChar char="Ø"/>
            </a:pPr>
            <a:r>
              <a:rPr lang="fr-FR" sz="2000" b="1" dirty="0" err="1" smtClean="0">
                <a:latin typeface="+mj-lt"/>
              </a:rPr>
              <a:t>Loan</a:t>
            </a:r>
            <a:r>
              <a:rPr lang="fr-FR" sz="2000" b="1" dirty="0" smtClean="0">
                <a:latin typeface="+mj-lt"/>
              </a:rPr>
              <a:t>: </a:t>
            </a:r>
            <a:r>
              <a:rPr lang="fr-FR" sz="2000" dirty="0" smtClean="0">
                <a:latin typeface="+mj-lt"/>
              </a:rPr>
              <a:t>8,5 Millions USD </a:t>
            </a:r>
          </a:p>
          <a:p>
            <a:pPr>
              <a:buFont typeface="Wingdings" pitchFamily="2" charset="2"/>
              <a:buChar char="Ø"/>
            </a:pPr>
            <a:r>
              <a:rPr lang="fr-FR" sz="2000" b="1" dirty="0" smtClean="0">
                <a:latin typeface="+mj-lt"/>
              </a:rPr>
              <a:t>Grant : </a:t>
            </a:r>
            <a:r>
              <a:rPr lang="fr-FR" sz="2000" dirty="0" smtClean="0">
                <a:latin typeface="+mj-lt"/>
              </a:rPr>
              <a:t>0,25 Millions USD</a:t>
            </a:r>
          </a:p>
          <a:p>
            <a:pPr>
              <a:buFont typeface="Wingdings" pitchFamily="2" charset="2"/>
              <a:buChar char="Ø"/>
            </a:pPr>
            <a:r>
              <a:rPr lang="fr-FR" sz="2000" b="1" dirty="0" err="1" smtClean="0">
                <a:latin typeface="+mj-lt"/>
              </a:rPr>
              <a:t>Loan</a:t>
            </a:r>
            <a:r>
              <a:rPr lang="fr-FR" sz="2000" b="1" dirty="0" smtClean="0">
                <a:latin typeface="+mj-lt"/>
              </a:rPr>
              <a:t> </a:t>
            </a:r>
            <a:r>
              <a:rPr lang="fr-FR" sz="2000" b="1" dirty="0" err="1" smtClean="0">
                <a:latin typeface="+mj-lt"/>
              </a:rPr>
              <a:t>agreements</a:t>
            </a:r>
            <a:r>
              <a:rPr lang="fr-FR" sz="2000" b="1" dirty="0" smtClean="0">
                <a:latin typeface="+mj-lt"/>
              </a:rPr>
              <a:t> N°3-0058 DI / Don N° 3-0059 DI</a:t>
            </a:r>
          </a:p>
          <a:p>
            <a:pPr>
              <a:buFont typeface="Wingdings" pitchFamily="2" charset="2"/>
              <a:buChar char="Ø"/>
            </a:pPr>
            <a:r>
              <a:rPr lang="fr-FR" sz="2000" b="1" dirty="0" err="1" smtClean="0">
                <a:latin typeface="+mj-lt"/>
              </a:rPr>
              <a:t>Government</a:t>
            </a:r>
            <a:r>
              <a:rPr lang="fr-FR" sz="2000" b="1" dirty="0" smtClean="0">
                <a:latin typeface="+mj-lt"/>
              </a:rPr>
              <a:t> contribution : </a:t>
            </a:r>
            <a:r>
              <a:rPr lang="fr-FR" sz="2000" dirty="0" smtClean="0">
                <a:latin typeface="+mj-lt"/>
              </a:rPr>
              <a:t>5,75 Millions USD </a:t>
            </a:r>
          </a:p>
          <a:p>
            <a:pPr>
              <a:buFont typeface="Wingdings" pitchFamily="2" charset="2"/>
              <a:buChar char="Ø"/>
            </a:pPr>
            <a:r>
              <a:rPr lang="fr-FR" sz="2000" b="1" dirty="0" err="1" smtClean="0">
                <a:latin typeface="+mj-lt"/>
              </a:rPr>
              <a:t>Beginning</a:t>
            </a:r>
            <a:r>
              <a:rPr lang="fr-FR" sz="2000" b="1" dirty="0" smtClean="0">
                <a:latin typeface="+mj-lt"/>
              </a:rPr>
              <a:t> : </a:t>
            </a:r>
            <a:r>
              <a:rPr lang="fr-FR" sz="2000" dirty="0" smtClean="0">
                <a:latin typeface="+mj-lt"/>
              </a:rPr>
              <a:t>2009</a:t>
            </a:r>
          </a:p>
          <a:p>
            <a:pPr>
              <a:buFont typeface="Wingdings" pitchFamily="2" charset="2"/>
              <a:buChar char="Ø"/>
            </a:pPr>
            <a:r>
              <a:rPr lang="fr-FR" sz="2000" b="1" dirty="0" err="1" smtClean="0">
                <a:latin typeface="+mj-lt"/>
              </a:rPr>
              <a:t>expected</a:t>
            </a:r>
            <a:r>
              <a:rPr lang="fr-FR" sz="2000" b="1" dirty="0" smtClean="0">
                <a:latin typeface="+mj-lt"/>
              </a:rPr>
              <a:t> end : </a:t>
            </a:r>
            <a:r>
              <a:rPr lang="fr-FR" sz="2000" dirty="0" smtClean="0">
                <a:latin typeface="+mj-lt"/>
              </a:rPr>
              <a:t>Décembre 2015</a:t>
            </a:r>
          </a:p>
          <a:p>
            <a:pPr>
              <a:buNone/>
            </a:pPr>
            <a:endParaRPr lang="fr-FR" sz="2000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endParaRPr lang="fr-FR" sz="2000" dirty="0">
              <a:latin typeface="+mj-lt"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7922"/>
          </a:xfrm>
          <a:solidFill>
            <a:srgbClr val="FB6A18"/>
          </a:solidFill>
        </p:spPr>
        <p:txBody>
          <a:bodyPr>
            <a:normAutofit/>
          </a:bodyPr>
          <a:lstStyle/>
          <a:p>
            <a:r>
              <a:rPr lang="fr-FR" sz="2400" b="1" dirty="0" smtClean="0"/>
              <a:t>Projet description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14325" y="1412875"/>
            <a:ext cx="8504238" cy="496887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2400" b="1" dirty="0" smtClean="0">
                <a:latin typeface="Arial Narrow" pitchFamily="34" charset="0"/>
              </a:rPr>
              <a:t>Unit size : 10508 m²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 smtClean="0">
                <a:latin typeface="Arial Narrow" pitchFamily="34" charset="0"/>
              </a:rPr>
              <a:t>Covered area of central buildings firm piece+ optional piece </a:t>
            </a:r>
            <a:r>
              <a:rPr lang="fr-FR" sz="2400" b="1" dirty="0" smtClean="0">
                <a:latin typeface="Arial Narrow" pitchFamily="34" charset="0"/>
              </a:rPr>
              <a:t>: 2955,5 m²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endParaRPr lang="fr-FR" sz="2400" b="1" dirty="0" smtClean="0">
              <a:latin typeface="Arial Narrow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sz="2400" b="1" dirty="0" err="1" smtClean="0">
                <a:latin typeface="Arial Narrow" pitchFamily="34" charset="0"/>
              </a:rPr>
              <a:t>Built</a:t>
            </a:r>
            <a:r>
              <a:rPr lang="fr-FR" sz="2400" b="1" dirty="0" smtClean="0">
                <a:latin typeface="Arial Narrow" pitchFamily="34" charset="0"/>
              </a:rPr>
              <a:t> area 		: 1519,47 m</a:t>
            </a:r>
            <a:r>
              <a:rPr lang="fr-FR" sz="2400" b="1" baseline="30000" dirty="0" smtClean="0">
                <a:latin typeface="Arial Narrow" pitchFamily="34" charset="0"/>
              </a:rPr>
              <a:t>2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2400" b="1" dirty="0" err="1" smtClean="0">
                <a:latin typeface="Arial Narrow" pitchFamily="34" charset="0"/>
              </a:rPr>
              <a:t>Starting</a:t>
            </a:r>
            <a:r>
              <a:rPr lang="fr-FR" sz="2400" b="1" dirty="0" smtClean="0">
                <a:latin typeface="Arial Narrow" pitchFamily="34" charset="0"/>
              </a:rPr>
              <a:t> date		: février 2013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sz="2400" b="1" dirty="0" err="1" smtClean="0">
                <a:latin typeface="Arial Narrow" pitchFamily="34" charset="0"/>
              </a:rPr>
              <a:t>Expected</a:t>
            </a:r>
            <a:r>
              <a:rPr lang="fr-FR" sz="2400" b="1" dirty="0" smtClean="0">
                <a:latin typeface="Arial Narrow" pitchFamily="34" charset="0"/>
              </a:rPr>
              <a:t> </a:t>
            </a:r>
            <a:r>
              <a:rPr lang="fr-FR" sz="2400" b="1" dirty="0" err="1" smtClean="0">
                <a:latin typeface="Arial Narrow" pitchFamily="34" charset="0"/>
              </a:rPr>
              <a:t>Completion</a:t>
            </a:r>
            <a:r>
              <a:rPr lang="fr-FR" sz="2400" b="1" dirty="0" smtClean="0">
                <a:latin typeface="Arial Narrow" pitchFamily="34" charset="0"/>
              </a:rPr>
              <a:t> Date 	:  février 2014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fr-FR" sz="2400" b="1" dirty="0" smtClean="0">
                <a:latin typeface="Arial Narrow" pitchFamily="34" charset="0"/>
              </a:rPr>
              <a:t>N°1 Project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0" y="0"/>
            <a:ext cx="9144000" cy="670322"/>
          </a:xfrm>
          <a:prstGeom prst="rect">
            <a:avLst/>
          </a:prstGeom>
          <a:solidFill>
            <a:srgbClr val="FB6A18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en-US" sz="20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TRAINING CENTER FOR EMPLOYMENT AND COMPANIES OF </a:t>
            </a: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BALBALA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Espace réservé du contenu 6"/>
          <p:cNvSpPr>
            <a:spLocks noGrp="1"/>
          </p:cNvSpPr>
          <p:nvPr>
            <p:ph sz="quarter" idx="1"/>
          </p:nvPr>
        </p:nvSpPr>
        <p:spPr>
          <a:xfrm>
            <a:off x="0" y="1219200"/>
            <a:ext cx="8858250" cy="4572000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fr-FR" sz="2000" b="1" dirty="0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LOT N°1 : </a:t>
            </a:r>
            <a:r>
              <a:rPr lang="fr-FR" sz="2000" b="1" dirty="0" err="1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Solid</a:t>
            </a:r>
            <a:r>
              <a:rPr lang="fr-FR" sz="2000" b="1" dirty="0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2000" b="1" dirty="0" err="1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roads</a:t>
            </a:r>
            <a:r>
              <a:rPr lang="fr-FR" sz="2000" b="1" dirty="0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+water </a:t>
            </a:r>
            <a:r>
              <a:rPr lang="fr-FR" sz="2000" b="1" dirty="0" err="1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supply</a:t>
            </a:r>
            <a:r>
              <a:rPr lang="fr-FR" sz="2000" b="1" dirty="0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eaLnBrk="1" hangingPunct="1">
              <a:buNone/>
            </a:pPr>
            <a:endParaRPr lang="fr-FR" sz="1800" b="1" dirty="0" smtClean="0">
              <a:latin typeface="+mj-lt"/>
            </a:endParaRPr>
          </a:p>
          <a:p>
            <a:pPr eaLnBrk="1" hangingPunct="1">
              <a:buFont typeface="Courier New" pitchFamily="49" charset="0"/>
              <a:buChar char="o"/>
            </a:pPr>
            <a:r>
              <a:rPr lang="fr-FR" sz="1800" b="1" dirty="0" err="1" smtClean="0">
                <a:latin typeface="+mj-lt"/>
              </a:rPr>
              <a:t>Roads</a:t>
            </a:r>
            <a:r>
              <a:rPr lang="fr-FR" sz="1800" b="1" dirty="0" smtClean="0">
                <a:latin typeface="+mj-lt"/>
              </a:rPr>
              <a:t> :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fr-FR" sz="1800" b="1" dirty="0" smtClean="0">
                <a:solidFill>
                  <a:schemeClr val="tx1"/>
                </a:solidFill>
                <a:latin typeface="+mj-lt"/>
              </a:rPr>
              <a:t>3215 m 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of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roads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dense</a:t>
            </a:r>
            <a:r>
              <a:rPr lang="fr-FR" sz="1800" b="1" dirty="0" smtClean="0">
                <a:solidFill>
                  <a:schemeClr val="tx1"/>
                </a:solidFill>
                <a:latin typeface="+mj-lt"/>
              </a:rPr>
              <a:t> of 6 m</a:t>
            </a:r>
          </a:p>
          <a:p>
            <a:pPr lvl="1" eaLnBrk="1" hangingPunct="1">
              <a:buFont typeface="Wingdings" pitchFamily="2" charset="2"/>
              <a:buNone/>
            </a:pPr>
            <a:endParaRPr lang="fr-FR" sz="1800" b="1" dirty="0" smtClean="0">
              <a:solidFill>
                <a:schemeClr val="tx1"/>
              </a:solidFill>
              <a:latin typeface="+mj-lt"/>
            </a:endParaRPr>
          </a:p>
          <a:p>
            <a:pPr lvl="1" eaLnBrk="1" hangingPunct="1">
              <a:buFont typeface="Wingdings" pitchFamily="2" charset="2"/>
              <a:buChar char="q"/>
            </a:pPr>
            <a:r>
              <a:rPr lang="fr-FR" sz="1800" b="1" dirty="0" smtClean="0">
                <a:solidFill>
                  <a:schemeClr val="tx1"/>
                </a:solidFill>
                <a:latin typeface="+mj-lt"/>
              </a:rPr>
              <a:t>706 m 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of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roads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to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renew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solidly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and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enlarge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of </a:t>
            </a:r>
            <a:r>
              <a:rPr lang="fr-FR" sz="1800" b="1" dirty="0" smtClean="0">
                <a:solidFill>
                  <a:schemeClr val="tx1"/>
                </a:solidFill>
                <a:latin typeface="+mj-lt"/>
              </a:rPr>
              <a:t>6 m</a:t>
            </a:r>
          </a:p>
          <a:p>
            <a:pPr lvl="1" eaLnBrk="1" hangingPunct="1">
              <a:buFont typeface="Wingdings" pitchFamily="2" charset="2"/>
              <a:buNone/>
            </a:pPr>
            <a:endParaRPr lang="fr-FR" sz="1800" b="1" dirty="0" smtClean="0">
              <a:solidFill>
                <a:schemeClr val="tx1"/>
              </a:solidFill>
              <a:latin typeface="+mj-lt"/>
            </a:endParaRPr>
          </a:p>
          <a:p>
            <a:pPr eaLnBrk="1" hangingPunct="1">
              <a:buFont typeface="Courier New" pitchFamily="49" charset="0"/>
              <a:buChar char="o"/>
            </a:pPr>
            <a:r>
              <a:rPr lang="fr-FR" sz="1800" b="1" dirty="0" smtClean="0">
                <a:latin typeface="+mj-lt"/>
              </a:rPr>
              <a:t>Network of </a:t>
            </a:r>
            <a:r>
              <a:rPr lang="fr-FR" sz="1800" b="1" dirty="0" err="1" smtClean="0">
                <a:latin typeface="+mj-lt"/>
              </a:rPr>
              <a:t>drinking</a:t>
            </a:r>
            <a:r>
              <a:rPr lang="fr-FR" sz="1800" b="1" dirty="0" smtClean="0">
                <a:latin typeface="+mj-lt"/>
              </a:rPr>
              <a:t> water: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b="1" dirty="0" smtClean="0">
                <a:solidFill>
                  <a:schemeClr val="tx1"/>
                </a:solidFill>
                <a:latin typeface="+mj-lt"/>
              </a:rPr>
              <a:t>7000 m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of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secondary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networks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fr-FR" sz="1800" b="1" dirty="0" smtClean="0">
                <a:solidFill>
                  <a:schemeClr val="tx1"/>
                </a:solidFill>
                <a:latin typeface="+mj-lt"/>
              </a:rPr>
              <a:t>6500 m 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of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tertiary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networks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0" y="0"/>
            <a:ext cx="9144000" cy="670322"/>
          </a:xfrm>
          <a:prstGeom prst="rect">
            <a:avLst/>
          </a:prstGeom>
          <a:solidFill>
            <a:srgbClr val="FB6A18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en-US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BASIC INFRASTRUCTURE IN 3 UNITS AT Balbala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u contenu 6"/>
          <p:cNvSpPr>
            <a:spLocks noGrp="1"/>
          </p:cNvSpPr>
          <p:nvPr>
            <p:ph sz="quarter" idx="1"/>
          </p:nvPr>
        </p:nvSpPr>
        <p:spPr>
          <a:xfrm>
            <a:off x="0" y="1143000"/>
            <a:ext cx="8858250" cy="4572000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fr-FR" sz="2000" b="1" dirty="0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LOT N°2 : </a:t>
            </a:r>
            <a:r>
              <a:rPr lang="fr-FR" sz="2000" b="1" dirty="0" err="1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Roads</a:t>
            </a:r>
            <a:r>
              <a:rPr lang="fr-FR" sz="2000" b="1" dirty="0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made out of </a:t>
            </a:r>
            <a:r>
              <a:rPr lang="fr-FR" sz="2000" b="1" dirty="0" err="1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cut</a:t>
            </a:r>
            <a:r>
              <a:rPr lang="fr-FR" sz="2000" b="1" dirty="0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stones and pavement</a:t>
            </a:r>
            <a:endParaRPr lang="fr-FR" sz="1800" b="1" dirty="0" smtClean="0">
              <a:latin typeface="+mj-lt"/>
            </a:endParaRPr>
          </a:p>
          <a:p>
            <a:pPr eaLnBrk="1" hangingPunct="1">
              <a:buFont typeface="Wingdings 2" pitchFamily="18" charset="2"/>
              <a:buNone/>
            </a:pPr>
            <a:endParaRPr lang="fr-FR" sz="1800" b="1" dirty="0" smtClean="0">
              <a:latin typeface="+mj-lt"/>
            </a:endParaRPr>
          </a:p>
          <a:p>
            <a:pPr lvl="1" eaLnBrk="1" hangingPunct="1">
              <a:buFont typeface="Wingdings" pitchFamily="2" charset="2"/>
              <a:buChar char="q"/>
            </a:pPr>
            <a:r>
              <a:rPr lang="fr-FR" sz="1800" b="1" dirty="0" smtClean="0">
                <a:solidFill>
                  <a:schemeClr val="tx1"/>
                </a:solidFill>
                <a:latin typeface="+mj-lt"/>
              </a:rPr>
              <a:t>622 m 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of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roads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coated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with pavement and large of</a:t>
            </a:r>
            <a:r>
              <a:rPr lang="fr-FR" sz="1800" b="1" dirty="0" smtClean="0">
                <a:solidFill>
                  <a:schemeClr val="tx1"/>
                </a:solidFill>
                <a:latin typeface="+mj-lt"/>
              </a:rPr>
              <a:t> 8 m</a:t>
            </a:r>
          </a:p>
          <a:p>
            <a:pPr lvl="1" eaLnBrk="1" hangingPunct="1">
              <a:buFont typeface="Wingdings" pitchFamily="2" charset="2"/>
              <a:buNone/>
            </a:pPr>
            <a:endParaRPr lang="fr-FR" sz="1800" b="1" dirty="0" smtClean="0">
              <a:solidFill>
                <a:schemeClr val="tx1"/>
              </a:solidFill>
              <a:latin typeface="+mj-lt"/>
            </a:endParaRPr>
          </a:p>
          <a:p>
            <a:pPr lvl="1" eaLnBrk="1" hangingPunct="1">
              <a:buFont typeface="Wingdings" pitchFamily="2" charset="2"/>
              <a:buChar char="q"/>
            </a:pPr>
            <a:r>
              <a:rPr lang="fr-FR" sz="1800" b="1" dirty="0" smtClean="0">
                <a:solidFill>
                  <a:schemeClr val="tx1"/>
                </a:solidFill>
                <a:latin typeface="+mj-lt"/>
              </a:rPr>
              <a:t>1185 m of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roads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coated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with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cut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stones </a:t>
            </a:r>
            <a:r>
              <a:rPr lang="fr-FR" sz="1800" dirty="0" smtClean="0">
                <a:latin typeface="+mj-lt"/>
              </a:rPr>
              <a:t>and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large of 6 m</a:t>
            </a:r>
          </a:p>
          <a:p>
            <a:pPr lvl="1" eaLnBrk="1" hangingPunct="1">
              <a:buFont typeface="Wingdings" pitchFamily="2" charset="2"/>
              <a:buNone/>
            </a:pPr>
            <a:endParaRPr lang="fr-FR" sz="1800" b="1" dirty="0" smtClean="0">
              <a:solidFill>
                <a:schemeClr val="tx1"/>
              </a:solidFill>
              <a:latin typeface="+mj-lt"/>
            </a:endParaRPr>
          </a:p>
          <a:p>
            <a:pPr lvl="1" eaLnBrk="1" hangingPunct="1">
              <a:buFont typeface="Wingdings" pitchFamily="2" charset="2"/>
              <a:buChar char="q"/>
            </a:pPr>
            <a:r>
              <a:rPr lang="fr-FR" sz="1800" b="1" dirty="0" smtClean="0">
                <a:solidFill>
                  <a:schemeClr val="tx1"/>
                </a:solidFill>
                <a:latin typeface="+mj-lt"/>
              </a:rPr>
              <a:t>2036 m </a:t>
            </a:r>
            <a:r>
              <a:rPr lang="fr-FR" sz="1800" dirty="0" err="1" smtClean="0"/>
              <a:t>roads</a:t>
            </a:r>
            <a:r>
              <a:rPr lang="fr-FR" sz="1800" dirty="0" smtClean="0"/>
              <a:t> </a:t>
            </a:r>
            <a:r>
              <a:rPr lang="fr-FR" sz="1800" dirty="0" err="1" smtClean="0"/>
              <a:t>coated</a:t>
            </a:r>
            <a:r>
              <a:rPr lang="fr-FR" sz="1800" dirty="0" smtClean="0"/>
              <a:t> with </a:t>
            </a:r>
            <a:r>
              <a:rPr lang="fr-FR" sz="1800" dirty="0" err="1" smtClean="0"/>
              <a:t>cut</a:t>
            </a:r>
            <a:r>
              <a:rPr lang="fr-FR" sz="1800" dirty="0" smtClean="0"/>
              <a:t> stones and large of </a:t>
            </a:r>
            <a:r>
              <a:rPr lang="fr-FR" sz="1800" b="1" dirty="0" smtClean="0">
                <a:solidFill>
                  <a:schemeClr val="tx1"/>
                </a:solidFill>
                <a:latin typeface="+mj-lt"/>
              </a:rPr>
              <a:t>5 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u contenu 2"/>
          <p:cNvSpPr>
            <a:spLocks noGrp="1"/>
          </p:cNvSpPr>
          <p:nvPr>
            <p:ph sz="quarter" idx="1"/>
          </p:nvPr>
        </p:nvSpPr>
        <p:spPr>
          <a:xfrm>
            <a:off x="0" y="1527175"/>
            <a:ext cx="9144000" cy="4572000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fr-FR" sz="2000" b="1" dirty="0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LOT N°3 :</a:t>
            </a:r>
            <a:r>
              <a:rPr lang="en-US" sz="2000" b="1" dirty="0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STREET LIGHTING AND NETWORKS BT + HT. (Implementation of works by EDD)</a:t>
            </a:r>
            <a:endParaRPr lang="fr-FR" sz="2000" b="1" dirty="0" smtClean="0">
              <a:solidFill>
                <a:srgbClr val="1A49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fr-FR" sz="1800" b="1" dirty="0" smtClean="0">
              <a:latin typeface="Arial Narrow" pitchFamily="34" charset="0"/>
            </a:endParaRPr>
          </a:p>
          <a:p>
            <a:pPr lvl="1" eaLnBrk="1" hangingPunct="1">
              <a:buFont typeface="Wingdings" pitchFamily="2" charset="2"/>
              <a:buChar char="q"/>
            </a:pPr>
            <a:r>
              <a:rPr lang="fr-FR" sz="1800" b="1" dirty="0" smtClean="0">
                <a:solidFill>
                  <a:schemeClr val="tx1"/>
                </a:solidFill>
                <a:latin typeface="Arial Narrow" pitchFamily="34" charset="0"/>
              </a:rPr>
              <a:t>230 m </a:t>
            </a:r>
            <a:r>
              <a:rPr lang="fr-FR" sz="1800" b="1" dirty="0" smtClean="0">
                <a:latin typeface="Arial Narrow" pitchFamily="34" charset="0"/>
              </a:rPr>
              <a:t> </a:t>
            </a:r>
            <a:r>
              <a:rPr lang="fr-FR" sz="1800" dirty="0" smtClean="0">
                <a:latin typeface="Arial Narrow" pitchFamily="34" charset="0"/>
              </a:rPr>
              <a:t>of </a:t>
            </a:r>
            <a:r>
              <a:rPr lang="fr-FR" sz="1800" dirty="0" smtClean="0">
                <a:solidFill>
                  <a:schemeClr val="tx1"/>
                </a:solidFill>
                <a:latin typeface="Arial Narrow" pitchFamily="34" charset="0"/>
              </a:rPr>
              <a:t>MT </a:t>
            </a:r>
            <a:r>
              <a:rPr lang="fr-FR" sz="1800" dirty="0" err="1" smtClean="0">
                <a:solidFill>
                  <a:schemeClr val="tx1"/>
                </a:solidFill>
                <a:latin typeface="Arial Narrow" pitchFamily="34" charset="0"/>
              </a:rPr>
              <a:t>airline</a:t>
            </a:r>
            <a:endParaRPr lang="fr-FR" sz="1800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lvl="1" eaLnBrk="1" hangingPunct="1">
              <a:buFont typeface="Wingdings" pitchFamily="2" charset="2"/>
              <a:buNone/>
            </a:pPr>
            <a:endParaRPr lang="fr-FR" sz="1800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lvl="1" eaLnBrk="1" hangingPunct="1">
              <a:buFont typeface="Wingdings" pitchFamily="2" charset="2"/>
              <a:buChar char="q"/>
            </a:pPr>
            <a:r>
              <a:rPr lang="fr-FR" sz="1800" b="1" dirty="0" smtClean="0">
                <a:solidFill>
                  <a:schemeClr val="tx1"/>
                </a:solidFill>
                <a:latin typeface="Arial Narrow" pitchFamily="34" charset="0"/>
              </a:rPr>
              <a:t>4300 m  of </a:t>
            </a:r>
            <a:r>
              <a:rPr lang="fr-FR" sz="1800" dirty="0" smtClean="0">
                <a:solidFill>
                  <a:schemeClr val="tx1"/>
                </a:solidFill>
                <a:latin typeface="Arial Narrow" pitchFamily="34" charset="0"/>
              </a:rPr>
              <a:t>BT </a:t>
            </a:r>
            <a:r>
              <a:rPr lang="fr-FR" sz="1800" dirty="0" err="1" smtClean="0">
                <a:solidFill>
                  <a:schemeClr val="tx1"/>
                </a:solidFill>
                <a:latin typeface="Arial Narrow" pitchFamily="34" charset="0"/>
              </a:rPr>
              <a:t>airline</a:t>
            </a:r>
            <a:endParaRPr lang="fr-FR" sz="1800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lvl="1" eaLnBrk="1" hangingPunct="1">
              <a:buFont typeface="Wingdings" pitchFamily="2" charset="2"/>
              <a:buNone/>
            </a:pPr>
            <a:endParaRPr lang="fr-FR" sz="1800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lvl="1" eaLnBrk="1" hangingPunct="1">
              <a:buFont typeface="Wingdings" pitchFamily="2" charset="2"/>
              <a:buChar char="q"/>
            </a:pPr>
            <a:r>
              <a:rPr lang="fr-FR" sz="1800" b="1" dirty="0" smtClean="0">
                <a:latin typeface="Arial Narrow" pitchFamily="34" charset="0"/>
              </a:rPr>
              <a:t>3 </a:t>
            </a:r>
            <a:r>
              <a:rPr lang="fr-FR" sz="1800" b="1" dirty="0" err="1" smtClean="0">
                <a:latin typeface="Arial Narrow" pitchFamily="34" charset="0"/>
              </a:rPr>
              <a:t>transformers</a:t>
            </a:r>
            <a:endParaRPr lang="fr-FR" sz="1800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lvl="1" eaLnBrk="1" hangingPunct="1">
              <a:buFont typeface="Wingdings" pitchFamily="2" charset="2"/>
              <a:buNone/>
            </a:pPr>
            <a:endParaRPr lang="fr-FR" sz="1800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lvl="1" eaLnBrk="1" hangingPunct="1">
              <a:buFont typeface="Wingdings" pitchFamily="2" charset="2"/>
              <a:buChar char="q"/>
            </a:pPr>
            <a:r>
              <a:rPr lang="fr-FR" sz="1800" b="1" dirty="0" smtClean="0">
                <a:latin typeface="Arial Narrow" pitchFamily="34" charset="0"/>
              </a:rPr>
              <a:t>public </a:t>
            </a:r>
            <a:r>
              <a:rPr lang="fr-FR" sz="1800" b="1" dirty="0" err="1" smtClean="0">
                <a:latin typeface="Arial Narrow" pitchFamily="34" charset="0"/>
              </a:rPr>
              <a:t>lighting</a:t>
            </a:r>
            <a:r>
              <a:rPr lang="fr-FR" sz="1800" b="1" dirty="0" smtClean="0">
                <a:latin typeface="Arial Narrow" pitchFamily="34" charset="0"/>
              </a:rPr>
              <a:t> (145 </a:t>
            </a:r>
            <a:r>
              <a:rPr lang="fr-FR" sz="1800" b="1" dirty="0" err="1" smtClean="0">
                <a:latin typeface="Arial Narrow" pitchFamily="34" charset="0"/>
              </a:rPr>
              <a:t>units</a:t>
            </a:r>
            <a:r>
              <a:rPr lang="fr-FR" sz="1800" b="1" dirty="0" smtClean="0">
                <a:solidFill>
                  <a:schemeClr val="tx1"/>
                </a:solidFill>
                <a:latin typeface="Arial Narrow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 bwMode="auto">
          <a:xfrm>
            <a:off x="0" y="0"/>
            <a:ext cx="9144000" cy="670322"/>
          </a:xfrm>
          <a:prstGeom prst="rect">
            <a:avLst/>
          </a:prstGeom>
          <a:solidFill>
            <a:srgbClr val="FB6A18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PROJECT </a:t>
            </a:r>
            <a:r>
              <a:rPr lang="fr-FR" sz="2000" b="1" kern="0" dirty="0" smtClean="0">
                <a:solidFill>
                  <a:schemeClr val="tx2"/>
                </a:solidFill>
              </a:rPr>
              <a:t>EXECUTION</a:t>
            </a: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: LOT1 ROAD </a:t>
            </a:r>
            <a:r>
              <a:rPr lang="fr-FR" sz="2000" b="1" kern="0" dirty="0" smtClean="0">
                <a:solidFill>
                  <a:schemeClr val="tx2"/>
                </a:solidFill>
              </a:rPr>
              <a:t>IN DENSE COATING + WATER CONVEYANCE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04" y="620688"/>
            <a:ext cx="971550" cy="65214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6672"/>
            <a:ext cx="1224136" cy="119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92088" y="1384175"/>
            <a:ext cx="392392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Républic</a:t>
            </a:r>
            <a:r>
              <a:rPr kumimoji="0" lang="fr-FR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fr-FR" sz="11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of  </a:t>
            </a:r>
            <a:r>
              <a:rPr kumimoji="0" 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Djibouti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1100" dirty="0" smtClean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2590800"/>
            <a:ext cx="7391400" cy="553998"/>
          </a:xfrm>
          <a:prstGeom prst="rect">
            <a:avLst/>
          </a:prstGeom>
          <a:solidFill>
            <a:srgbClr val="FB6A18"/>
          </a:solidFill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</a:pPr>
            <a:r>
              <a:rPr lang="fr-FR" sz="3000" b="1" dirty="0" err="1" smtClean="0">
                <a:solidFill>
                  <a:srgbClr val="1A496C"/>
                </a:solidFill>
                <a:latin typeface="Arial"/>
                <a:ea typeface="Times New Roman"/>
                <a:cs typeface="Times New Roman"/>
              </a:rPr>
              <a:t>Solid</a:t>
            </a:r>
            <a:r>
              <a:rPr lang="fr-FR" sz="3000" b="1" dirty="0" smtClean="0">
                <a:solidFill>
                  <a:srgbClr val="1A496C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fr-FR" sz="3000" b="1" dirty="0" err="1" smtClean="0">
                <a:solidFill>
                  <a:srgbClr val="1A496C"/>
                </a:solidFill>
                <a:latin typeface="Arial"/>
                <a:ea typeface="Times New Roman"/>
                <a:cs typeface="Times New Roman"/>
              </a:rPr>
              <a:t>waste</a:t>
            </a:r>
            <a:r>
              <a:rPr lang="fr-FR" sz="3000" b="1" dirty="0" smtClean="0">
                <a:solidFill>
                  <a:srgbClr val="1A496C"/>
                </a:solidFill>
                <a:latin typeface="Arial"/>
                <a:ea typeface="Times New Roman"/>
                <a:cs typeface="Times New Roman"/>
              </a:rPr>
              <a:t> management project</a:t>
            </a:r>
            <a:endParaRPr lang="fr-FR" sz="3000" b="1" dirty="0">
              <a:solidFill>
                <a:srgbClr val="1A496C"/>
              </a:solidFill>
              <a:effectLst/>
              <a:latin typeface="Arial"/>
              <a:ea typeface="Times New Roman"/>
              <a:cs typeface="Times New Roman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283968" y="5013177"/>
            <a:ext cx="936104" cy="1008111"/>
          </a:xfrm>
          <a:prstGeom prst="rect">
            <a:avLst/>
          </a:prstGeom>
          <a:solidFill>
            <a:srgbClr val="3F9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fr-FR"/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013176"/>
            <a:ext cx="1013077" cy="100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013175"/>
            <a:ext cx="100811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013176"/>
            <a:ext cx="1013054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Connecteur droit 14"/>
          <p:cNvCxnSpPr/>
          <p:nvPr/>
        </p:nvCxnSpPr>
        <p:spPr>
          <a:xfrm>
            <a:off x="827584" y="1700808"/>
            <a:ext cx="1512168" cy="0"/>
          </a:xfrm>
          <a:prstGeom prst="lin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pic>
        <p:nvPicPr>
          <p:cNvPr id="22" name="Image 21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517232"/>
            <a:ext cx="936104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8971"/>
          <a:stretch/>
        </p:blipFill>
        <p:spPr bwMode="auto">
          <a:xfrm>
            <a:off x="5796136" y="5373216"/>
            <a:ext cx="936104" cy="6480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084168" y="5013176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808080"/>
                </a:solidFill>
                <a:effectLst/>
                <a:latin typeface="Arial"/>
                <a:ea typeface="Times New Roman"/>
                <a:cs typeface="Arial"/>
              </a:rPr>
              <a:t>Groupement</a:t>
            </a:r>
            <a:endParaRPr lang="fr-FR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20688"/>
            <a:ext cx="121285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Image 18" descr="C:\Users\tma9p\AppData\Local\Microsoft\Windows\Temporary Internet Files\Content.Word\cropped-logo_adds.png"/>
          <p:cNvPicPr/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8"/>
            <a:ext cx="1438275" cy="8858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792088" y="1701969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fr-FR" sz="1100" dirty="0" err="1" smtClean="0"/>
              <a:t>Ministry</a:t>
            </a:r>
            <a:r>
              <a:rPr lang="fr-FR" sz="1100" dirty="0" smtClean="0"/>
              <a:t> of the </a:t>
            </a:r>
            <a:r>
              <a:rPr lang="fr-FR" sz="1100" dirty="0" err="1" smtClean="0"/>
              <a:t>Interior</a:t>
            </a:r>
            <a:endParaRPr lang="fr-FR" sz="1100" dirty="0" smtClean="0"/>
          </a:p>
          <a:p>
            <a:r>
              <a:rPr lang="fr-FR" sz="1100" dirty="0" smtClean="0"/>
              <a:t/>
            </a:r>
            <a:br>
              <a:rPr lang="fr-FR" sz="1100" dirty="0" smtClean="0"/>
            </a:br>
            <a:r>
              <a:rPr lang="en-US" sz="1100" dirty="0" smtClean="0"/>
              <a:t> State Secretary for National Solidarity</a:t>
            </a:r>
            <a:endParaRPr lang="fr-FR" sz="11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4000" y="3581400"/>
            <a:ext cx="65231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</a:pPr>
            <a:r>
              <a:rPr lang="fr-FR" sz="2400" b="1" dirty="0" smtClean="0">
                <a:latin typeface="Arial"/>
                <a:ea typeface="Times New Roman"/>
                <a:cs typeface="Arial"/>
              </a:rPr>
              <a:t>Situation of the project on the 1</a:t>
            </a:r>
            <a:r>
              <a:rPr lang="fr-FR" sz="2400" b="1" baseline="30000" dirty="0" smtClean="0">
                <a:latin typeface="Arial"/>
                <a:ea typeface="Times New Roman"/>
                <a:cs typeface="Arial"/>
              </a:rPr>
              <a:t>st</a:t>
            </a:r>
            <a:r>
              <a:rPr lang="fr-FR" sz="2400" b="1" dirty="0" smtClean="0">
                <a:latin typeface="Arial"/>
                <a:ea typeface="Times New Roman"/>
                <a:cs typeface="Arial"/>
              </a:rPr>
              <a:t> of </a:t>
            </a:r>
            <a:r>
              <a:rPr lang="fr-FR" sz="2400" b="1" dirty="0" err="1" smtClean="0">
                <a:effectLst/>
                <a:latin typeface="Arial"/>
                <a:ea typeface="Times New Roman"/>
                <a:cs typeface="Arial"/>
              </a:rPr>
              <a:t>october</a:t>
            </a:r>
            <a:r>
              <a:rPr lang="fr-FR" sz="2400" b="1" dirty="0" smtClean="0">
                <a:effectLst/>
                <a:latin typeface="Arial"/>
                <a:ea typeface="Times New Roman"/>
                <a:cs typeface="Arial"/>
              </a:rPr>
              <a:t> 2014</a:t>
            </a:r>
            <a:endParaRPr lang="fr-FR" sz="2400" b="1" dirty="0">
              <a:effectLst/>
              <a:latin typeface="Arial"/>
              <a:ea typeface="Times New Roman"/>
              <a:cs typeface="Times New Roman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683568" y="3501008"/>
            <a:ext cx="77768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9382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000125"/>
            <a:ext cx="9144000" cy="5857875"/>
          </a:xfr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0" y="0"/>
            <a:ext cx="9144000" cy="670322"/>
          </a:xfrm>
          <a:prstGeom prst="rect">
            <a:avLst/>
          </a:prstGeom>
          <a:solidFill>
            <a:srgbClr val="FB6A18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PROJECT </a:t>
            </a: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EXECUTION : LOT1 </a:t>
            </a:r>
            <a:r>
              <a:rPr lang="fr-FR" sz="20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ROAD IN DENSE COATING + WATER CONVEYANCE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1"/>
            <a:ext cx="916622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1"/>
          <p:cNvSpPr txBox="1">
            <a:spLocks/>
          </p:cNvSpPr>
          <p:nvPr/>
        </p:nvSpPr>
        <p:spPr bwMode="auto">
          <a:xfrm>
            <a:off x="0" y="0"/>
            <a:ext cx="9144000" cy="670322"/>
          </a:xfrm>
          <a:prstGeom prst="rect">
            <a:avLst/>
          </a:prstGeom>
          <a:solidFill>
            <a:srgbClr val="FB6A18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PROJECT EXECUTION : LOT2 </a:t>
            </a:r>
            <a:r>
              <a:rPr lang="fr-FR" sz="20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ROAD IN CARVED STONE AND IN    CONCRETE PAVEMENT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Espace réservé du contenu 2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09600"/>
            <a:ext cx="9144000" cy="6248400"/>
          </a:xfrm>
        </p:spPr>
      </p:pic>
      <p:sp>
        <p:nvSpPr>
          <p:cNvPr id="4" name="Titre 1"/>
          <p:cNvSpPr txBox="1">
            <a:spLocks/>
          </p:cNvSpPr>
          <p:nvPr/>
        </p:nvSpPr>
        <p:spPr bwMode="auto">
          <a:xfrm>
            <a:off x="0" y="0"/>
            <a:ext cx="9144000" cy="670322"/>
          </a:xfrm>
          <a:prstGeom prst="rect">
            <a:avLst/>
          </a:prstGeom>
          <a:solidFill>
            <a:srgbClr val="FB6A18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kumimoji="0" lang="fr-FR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PROJECT </a:t>
            </a:r>
            <a:r>
              <a:rPr lang="fr-FR" sz="1900" b="1" kern="0" dirty="0" smtClean="0">
                <a:solidFill>
                  <a:schemeClr val="tx2"/>
                </a:solidFill>
              </a:rPr>
              <a:t>EXECUTION </a:t>
            </a:r>
            <a:r>
              <a:rPr kumimoji="0" lang="fr-FR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lang="fr-FR" sz="1900" b="1" kern="0" dirty="0" smtClean="0">
                <a:solidFill>
                  <a:schemeClr val="tx2"/>
                </a:solidFill>
              </a:rPr>
              <a:t>LOT3 PUBLIC LIGHTS AND BT+HT NETWORK</a:t>
            </a:r>
            <a:endParaRPr kumimoji="0" lang="fr-FR" sz="1900" b="1" i="0" u="none" strike="noStrike" kern="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fr-FR" sz="19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Realization</a:t>
            </a:r>
            <a:r>
              <a:rPr kumimoji="0" lang="fr-FR" sz="19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</a:t>
            </a:r>
            <a:r>
              <a:rPr kumimoji="0" lang="fr-FR" sz="19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works</a:t>
            </a:r>
            <a:r>
              <a:rPr kumimoji="0" lang="fr-FR" sz="19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by the </a:t>
            </a:r>
            <a:r>
              <a:rPr kumimoji="0" lang="fr-FR" sz="19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Djiboutian</a:t>
            </a:r>
            <a:r>
              <a:rPr kumimoji="0" lang="fr-FR" sz="19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19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Electricity</a:t>
            </a:r>
            <a:r>
              <a:rPr kumimoji="0" lang="fr-FR" sz="19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19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Department</a:t>
            </a:r>
            <a:r>
              <a:rPr kumimoji="0" lang="fr-FR" sz="19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fr-FR" sz="19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228598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28600" y="3200400"/>
            <a:ext cx="8534400" cy="1015663"/>
          </a:xfrm>
          <a:prstGeom prst="rect">
            <a:avLst/>
          </a:prstGeom>
          <a:solidFill>
            <a:srgbClr val="FB6A18"/>
          </a:solidFill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</a:pPr>
            <a:r>
              <a:rPr lang="fr-FR" sz="3000" b="1" dirty="0" smtClean="0">
                <a:solidFill>
                  <a:srgbClr val="1A496C"/>
                </a:solidFill>
                <a:latin typeface="Arial"/>
                <a:ea typeface="Times New Roman"/>
                <a:cs typeface="Arial"/>
              </a:rPr>
              <a:t>URBAN POVERTY REDUCTION PROGRAM IN QUARTIER 7</a:t>
            </a:r>
            <a:endParaRPr lang="fr-FR" sz="3000" b="1" dirty="0" smtClean="0">
              <a:solidFill>
                <a:srgbClr val="1A496C"/>
              </a:solidFill>
              <a:effectLst/>
              <a:latin typeface="Arial"/>
              <a:ea typeface="Times New Roman"/>
              <a:cs typeface="Arial"/>
            </a:endParaRPr>
          </a:p>
        </p:txBody>
      </p:sp>
      <p:sp>
        <p:nvSpPr>
          <p:cNvPr id="30722" name="AutoShape 2" descr="https://encrypted-tbn0.gstatic.com/images?q=tbn:ANd9GcRwUfZRpkq4X_FEaDwn9C6-OlUaBH0xp-tuM6kJeLm_kIy7ejNog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727" name="Picture 7" descr="http://radiovision2000haiti.net/public/wp-content/uploads/2014/06/banque-mondiale-3.jpg"/>
          <p:cNvPicPr>
            <a:picLocks noChangeAspect="1" noChangeArrowheads="1"/>
          </p:cNvPicPr>
          <p:nvPr/>
        </p:nvPicPr>
        <p:blipFill>
          <a:blip r:embed="rId3" cstate="print"/>
          <a:srcRect r="68000"/>
          <a:stretch>
            <a:fillRect/>
          </a:stretch>
        </p:blipFill>
        <p:spPr bwMode="auto">
          <a:xfrm>
            <a:off x="6934200" y="304800"/>
            <a:ext cx="1219200" cy="1143001"/>
          </a:xfrm>
          <a:prstGeom prst="rect">
            <a:avLst/>
          </a:prstGeom>
          <a:noFill/>
        </p:spPr>
      </p:pic>
      <p:pic>
        <p:nvPicPr>
          <p:cNvPr id="11" name="Picture 7" descr="http://radiovision2000haiti.net/public/wp-content/uploads/2014/06/banque-mondiale-3.jpg"/>
          <p:cNvPicPr>
            <a:picLocks noChangeAspect="1" noChangeArrowheads="1"/>
          </p:cNvPicPr>
          <p:nvPr/>
        </p:nvPicPr>
        <p:blipFill>
          <a:blip r:embed="rId3" cstate="print"/>
          <a:srcRect l="34000"/>
          <a:stretch>
            <a:fillRect/>
          </a:stretch>
        </p:blipFill>
        <p:spPr bwMode="auto">
          <a:xfrm>
            <a:off x="6324600" y="1371600"/>
            <a:ext cx="2514600" cy="685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85670804"/>
              </p:ext>
            </p:extLst>
          </p:nvPr>
        </p:nvGraphicFramePr>
        <p:xfrm>
          <a:off x="304800" y="0"/>
          <a:ext cx="8458200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628"/>
                <a:gridCol w="5741572"/>
              </a:tblGrid>
              <a:tr h="569168">
                <a:tc>
                  <a:txBody>
                    <a:bodyPr/>
                    <a:lstStyle/>
                    <a:p>
                      <a:r>
                        <a:rPr lang="fr-FR" sz="1600" b="1" dirty="0" err="1" smtClean="0">
                          <a:solidFill>
                            <a:schemeClr val="bg1"/>
                          </a:solidFill>
                        </a:rPr>
                        <a:t>Funder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WORL</a:t>
                      </a:r>
                      <a:r>
                        <a:rPr lang="fr-FR" sz="16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 BANK</a:t>
                      </a:r>
                      <a:r>
                        <a:rPr lang="fr-FR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(INTERNATIONAL DEVELOPMENT INSTITUTION)</a:t>
                      </a:r>
                      <a:endParaRPr lang="fr-FR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7162">
                <a:tc>
                  <a:txBody>
                    <a:bodyPr/>
                    <a:lstStyle/>
                    <a:p>
                      <a:r>
                        <a:rPr lang="fr-FR" sz="1600" b="1" dirty="0" err="1" smtClean="0">
                          <a:solidFill>
                            <a:schemeClr val="bg1"/>
                          </a:solidFill>
                        </a:rPr>
                        <a:t>Title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PREPUD IDA</a:t>
                      </a:r>
                      <a:endParaRPr lang="fr-FR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6592"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bg1"/>
                          </a:solidFill>
                        </a:rPr>
                        <a:t>Area</a:t>
                      </a:r>
                      <a:r>
                        <a:rPr lang="fr-FR" sz="1600" b="1" baseline="0" dirty="0" smtClean="0">
                          <a:solidFill>
                            <a:schemeClr val="bg1"/>
                          </a:solidFill>
                        </a:rPr>
                        <a:t> of </a:t>
                      </a:r>
                      <a:r>
                        <a:rPr lang="fr-FR" sz="1600" b="1" dirty="0" smtClean="0">
                          <a:solidFill>
                            <a:schemeClr val="bg1"/>
                          </a:solidFill>
                        </a:rPr>
                        <a:t>intervention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QUARTIER 7 of</a:t>
                      </a:r>
                      <a:r>
                        <a:rPr lang="fr-FR" sz="16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the Capital City</a:t>
                      </a:r>
                      <a:endParaRPr lang="fr-FR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0872">
                <a:tc>
                  <a:txBody>
                    <a:bodyPr/>
                    <a:lstStyle/>
                    <a:p>
                      <a:r>
                        <a:rPr lang="fr-FR" sz="1600" b="1" dirty="0" err="1" smtClean="0">
                          <a:solidFill>
                            <a:schemeClr val="bg1"/>
                          </a:solidFill>
                        </a:rPr>
                        <a:t>Number</a:t>
                      </a:r>
                      <a:r>
                        <a:rPr lang="fr-FR" sz="1600" b="1" baseline="0" dirty="0" smtClean="0">
                          <a:solidFill>
                            <a:schemeClr val="bg1"/>
                          </a:solidFill>
                        </a:rPr>
                        <a:t> of </a:t>
                      </a:r>
                      <a:r>
                        <a:rPr lang="fr-FR" sz="1600" b="1" baseline="0" dirty="0" err="1" smtClean="0">
                          <a:solidFill>
                            <a:schemeClr val="bg1"/>
                          </a:solidFill>
                        </a:rPr>
                        <a:t>Beneficiaries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Around</a:t>
                      </a:r>
                      <a:r>
                        <a:rPr lang="fr-FR" sz="16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23 000</a:t>
                      </a:r>
                      <a:r>
                        <a:rPr lang="fr-FR" sz="16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</a:t>
                      </a:r>
                      <a:r>
                        <a:rPr lang="fr-FR" sz="1600" b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ie</a:t>
                      </a:r>
                      <a:r>
                        <a:rPr lang="fr-FR" sz="16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the </a:t>
                      </a:r>
                      <a:r>
                        <a:rPr lang="fr-FR" sz="1600" b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entire</a:t>
                      </a:r>
                      <a:r>
                        <a:rPr lang="fr-FR" sz="16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population of Quartier 7)</a:t>
                      </a:r>
                      <a:endParaRPr lang="fr-FR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2903">
                <a:tc>
                  <a:txBody>
                    <a:bodyPr/>
                    <a:lstStyle/>
                    <a:p>
                      <a:r>
                        <a:rPr lang="fr-FR" sz="1600" b="1" dirty="0" err="1" smtClean="0">
                          <a:solidFill>
                            <a:schemeClr val="bg1"/>
                          </a:solidFill>
                        </a:rPr>
                        <a:t>Cost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3 900</a:t>
                      </a:r>
                      <a:r>
                        <a:rPr lang="fr-FR" sz="16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000 DTS , </a:t>
                      </a:r>
                      <a:r>
                        <a:rPr lang="fr-FR" sz="1600" b="1" i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ie</a:t>
                      </a:r>
                      <a:r>
                        <a:rPr lang="fr-FR" sz="16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around 5.800 000 USD </a:t>
                      </a:r>
                      <a:r>
                        <a:rPr lang="fr-FR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(initial</a:t>
                      </a:r>
                      <a:r>
                        <a:rPr lang="fr-FR" sz="16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budget</a:t>
                      </a:r>
                      <a:r>
                        <a:rPr lang="fr-FR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Donation H356DJ + </a:t>
                      </a:r>
                      <a:r>
                        <a:rPr lang="fr-FR" sz="16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additionnal</a:t>
                      </a:r>
                      <a:r>
                        <a:rPr lang="fr-FR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Donation H582DJ)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9604300"/>
              </p:ext>
            </p:extLst>
          </p:nvPr>
        </p:nvGraphicFramePr>
        <p:xfrm>
          <a:off x="1" y="2438399"/>
          <a:ext cx="9143999" cy="495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199"/>
                <a:gridCol w="2247762"/>
                <a:gridCol w="4915038"/>
              </a:tblGrid>
              <a:tr h="418699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COMPONENTS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ACTIVITIES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OBJECTIVES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</a:tr>
              <a:tr h="1360770">
                <a:tc rowSpan="4"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</a:rPr>
                        <a:t>INFRASTRUCTURE</a:t>
                      </a:r>
                    </a:p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</a:rPr>
                        <a:t>IMPROVEMENT</a:t>
                      </a:r>
                      <a:endParaRPr lang="fr-FR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Renovation</a:t>
                      </a:r>
                      <a:r>
                        <a:rPr lang="fr-FR" sz="14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boulevard 57 (</a:t>
                      </a:r>
                      <a:r>
                        <a:rPr lang="fr-FR" sz="14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lane</a:t>
                      </a:r>
                      <a:r>
                        <a:rPr lang="fr-FR" sz="14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for </a:t>
                      </a:r>
                      <a:r>
                        <a:rPr lang="fr-FR" sz="14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minibuses</a:t>
                      </a: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) with</a:t>
                      </a:r>
                      <a:r>
                        <a:rPr lang="fr-FR" sz="14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an </a:t>
                      </a:r>
                      <a:r>
                        <a:rPr lang="fr-FR" sz="14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asphalt</a:t>
                      </a:r>
                      <a:r>
                        <a:rPr lang="fr-FR" sz="14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surface</a:t>
                      </a:r>
                      <a:endParaRPr lang="fr-FR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557 Ml </a:t>
                      </a:r>
                      <a:r>
                        <a:rPr lang="fr-FR" sz="12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covered</a:t>
                      </a:r>
                      <a:r>
                        <a:rPr lang="fr-FR" sz="12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ie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2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4 260 m²  (</a:t>
                      </a:r>
                      <a:r>
                        <a:rPr lang="fr-FR" sz="12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finalized</a:t>
                      </a:r>
                      <a:r>
                        <a:rPr lang="fr-FR" sz="12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 final </a:t>
                      </a:r>
                      <a:r>
                        <a:rPr lang="fr-FR" sz="12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receipt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after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a one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year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warranty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to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be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pronounced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at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the end of the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month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december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).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1638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Renovation</a:t>
                      </a:r>
                      <a:r>
                        <a:rPr lang="fr-FR" sz="14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boulevard 50  by </a:t>
                      </a:r>
                      <a:r>
                        <a:rPr lang="fr-FR" sz="14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paving</a:t>
                      </a:r>
                      <a:r>
                        <a:rPr lang="fr-FR" sz="14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it</a:t>
                      </a:r>
                      <a:r>
                        <a:rPr lang="fr-FR" sz="14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with </a:t>
                      </a:r>
                      <a:r>
                        <a:rPr lang="fr-FR" sz="14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cut</a:t>
                      </a:r>
                      <a:r>
                        <a:rPr lang="fr-FR" sz="14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stone </a:t>
                      </a: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(new axis </a:t>
                      </a:r>
                      <a:r>
                        <a:rPr lang="fr-FR" sz="14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Nort</a:t>
                      </a: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-South)</a:t>
                      </a:r>
                      <a:r>
                        <a:rPr lang="fr-FR" sz="14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fr-FR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575 Ml </a:t>
                      </a:r>
                      <a:r>
                        <a:rPr lang="fr-FR" sz="12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covered</a:t>
                      </a:r>
                      <a:r>
                        <a:rPr lang="fr-FR" sz="12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ie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fr-FR" sz="12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1 910 m²  (</a:t>
                      </a:r>
                      <a:r>
                        <a:rPr lang="fr-FR" sz="12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finalized</a:t>
                      </a:r>
                      <a:r>
                        <a:rPr lang="fr-FR" sz="12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2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pr</a:t>
                      </a:r>
                      <a:r>
                        <a:rPr lang="fr-FR" sz="12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ovisional</a:t>
                      </a:r>
                      <a:r>
                        <a:rPr lang="fr-FR" sz="12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receipt</a:t>
                      </a:r>
                      <a:r>
                        <a:rPr lang="fr-FR" sz="12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2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pronounced</a:t>
                      </a:r>
                      <a:r>
                        <a:rPr lang="fr-FR" sz="12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in </a:t>
                      </a:r>
                      <a:r>
                        <a:rPr lang="fr-FR" sz="12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june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2014 </a:t>
                      </a:r>
                      <a:r>
                        <a:rPr lang="fr-FR" sz="12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) : </a:t>
                      </a:r>
                      <a:endParaRPr lang="fr-FR" sz="1200" i="1" kern="1200" baseline="0" dirty="0" smtClean="0">
                        <a:solidFill>
                          <a:schemeClr val="dk1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Notice: </a:t>
                      </a:r>
                      <a:r>
                        <a:rPr lang="fr-FR" sz="1200" i="1" kern="1200" baseline="0" dirty="0" err="1" smtClean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However</a:t>
                      </a:r>
                      <a:r>
                        <a:rPr lang="fr-FR" sz="1200" i="1" kern="1200" baseline="0" dirty="0" smtClean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  <a:r>
                        <a:rPr lang="fr-FR" sz="1200" i="1" kern="1200" baseline="0" dirty="0" err="1" smtClean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this</a:t>
                      </a:r>
                      <a:r>
                        <a:rPr lang="fr-FR" sz="1200" i="1" kern="1200" baseline="0" dirty="0" smtClean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type of  pavement  </a:t>
                      </a:r>
                      <a:r>
                        <a:rPr lang="fr-FR" sz="1200" i="1" kern="1200" baseline="0" dirty="0" err="1" smtClean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absorbs</a:t>
                      </a:r>
                      <a:r>
                        <a:rPr lang="fr-FR" sz="1200" i="1" kern="1200" baseline="0" dirty="0" smtClean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more </a:t>
                      </a:r>
                      <a:r>
                        <a:rPr lang="fr-FR" sz="1200" i="1" kern="1200" baseline="0" dirty="0" err="1" smtClean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than</a:t>
                      </a:r>
                      <a:r>
                        <a:rPr lang="fr-FR" sz="1200" i="1" kern="1200" baseline="0" dirty="0" smtClean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the </a:t>
                      </a:r>
                      <a:r>
                        <a:rPr lang="fr-FR" sz="1200" i="1" kern="1200" baseline="0" dirty="0" err="1" smtClean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asphalt</a:t>
                      </a:r>
                      <a:r>
                        <a:rPr lang="fr-FR" sz="1200" i="1" kern="1200" baseline="0" dirty="0" smtClean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the pavement </a:t>
                      </a:r>
                      <a:r>
                        <a:rPr lang="fr-FR" sz="1200" i="1" kern="1200" baseline="0" dirty="0" err="1" smtClean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remains</a:t>
                      </a:r>
                      <a:r>
                        <a:rPr lang="fr-FR" sz="1200" i="1" kern="1200" baseline="0" dirty="0" smtClean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i="1" kern="1200" baseline="0" dirty="0" err="1" smtClean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cleaner</a:t>
                      </a:r>
                      <a:r>
                        <a:rPr lang="fr-FR" sz="1200" i="1" kern="1200" baseline="0" dirty="0" smtClean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fr-FR" sz="1200" kern="1200" dirty="0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2072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Renovation</a:t>
                      </a: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the </a:t>
                      </a:r>
                      <a:r>
                        <a:rPr lang="fr-FR" sz="14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lanes</a:t>
                      </a: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35 and 37 (new axis East-West)</a:t>
                      </a:r>
                      <a:endParaRPr lang="fr-FR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985 Ml </a:t>
                      </a:r>
                      <a:r>
                        <a:rPr lang="fr-FR" sz="12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covered</a:t>
                      </a:r>
                      <a:r>
                        <a:rPr lang="fr-FR" sz="12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2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ie</a:t>
                      </a:r>
                      <a:r>
                        <a:rPr lang="fr-FR" sz="12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7 831 m²  (road37 final </a:t>
                      </a:r>
                      <a:r>
                        <a:rPr lang="fr-FR" sz="12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receipt</a:t>
                      </a:r>
                      <a:r>
                        <a:rPr lang="fr-FR" sz="12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pronounced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at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the end of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december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,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also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road 35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is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finished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provisional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receipt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is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pronounced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in August 2014.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421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Public </a:t>
                      </a:r>
                      <a:r>
                        <a:rPr lang="fr-FR" sz="14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lighting</a:t>
                      </a: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the </a:t>
                      </a:r>
                      <a:r>
                        <a:rPr lang="fr-FR" sz="14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renovated</a:t>
                      </a: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lanes</a:t>
                      </a: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r-FR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Around 30 </a:t>
                      </a:r>
                      <a:r>
                        <a:rPr lang="fr-FR" sz="12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street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lights </a:t>
                      </a:r>
                      <a:r>
                        <a:rPr lang="fr-FR" sz="12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ensure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lighting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at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night for the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additional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lanes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and the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renovation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 the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low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tension distribution network on 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lane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57 and 35 (</a:t>
                      </a:r>
                      <a:r>
                        <a:rPr lang="fr-FR" sz="12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finalized</a:t>
                      </a:r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)  </a:t>
                      </a:r>
                    </a:p>
                    <a:p>
                      <a:r>
                        <a:rPr lang="fr-FR" sz="12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Extension of the transformation </a:t>
                      </a:r>
                      <a:r>
                        <a:rPr lang="fr-FR" sz="12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units</a:t>
                      </a:r>
                      <a:r>
                        <a:rPr lang="fr-FR" sz="1200" b="1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fr-FR" sz="12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additional</a:t>
                      </a:r>
                      <a:r>
                        <a:rPr lang="fr-FR" sz="12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400 KVA) </a:t>
                      </a:r>
                      <a:r>
                        <a:rPr lang="fr-FR" sz="12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finalized</a:t>
                      </a:r>
                      <a:r>
                        <a:rPr lang="fr-FR" sz="12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58293826"/>
              </p:ext>
            </p:extLst>
          </p:nvPr>
        </p:nvGraphicFramePr>
        <p:xfrm>
          <a:off x="0" y="-31750"/>
          <a:ext cx="9144001" cy="6462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3352"/>
                <a:gridCol w="3711648"/>
                <a:gridCol w="3429001"/>
              </a:tblGrid>
              <a:tr h="36643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COMPONENTS</a:t>
                      </a:r>
                      <a:endParaRPr lang="fr-F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ACTIVITIES</a:t>
                      </a:r>
                      <a:endParaRPr lang="fr-F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OBJECTIVES</a:t>
                      </a:r>
                      <a:endParaRPr lang="fr-F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</a:tr>
              <a:tr h="515480">
                <a:tc rowSpan="6"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</a:rPr>
                        <a:t>INFRASTRUCTURE</a:t>
                      </a:r>
                    </a:p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</a:rPr>
                        <a:t>IMPROVEMENT</a:t>
                      </a:r>
                      <a:endParaRPr lang="fr-FR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1" kern="120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Renovation</a:t>
                      </a:r>
                      <a:r>
                        <a:rPr lang="fr-FR" sz="1400" b="0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fr-FR" sz="1400" b="0" i="1" kern="120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rain</a:t>
                      </a:r>
                      <a:r>
                        <a:rPr lang="fr-FR" sz="1400" b="0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water drainage </a:t>
                      </a:r>
                      <a:r>
                        <a:rPr lang="fr-FR" sz="1400" b="0" i="1" kern="120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works</a:t>
                      </a:r>
                      <a:r>
                        <a:rPr lang="fr-FR" sz="1400" b="0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in  the </a:t>
                      </a:r>
                      <a:r>
                        <a:rPr lang="fr-FR" sz="1400" b="0" i="1" kern="120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outskirts</a:t>
                      </a:r>
                      <a:r>
                        <a:rPr lang="fr-FR" sz="14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fr-FR" sz="1400" b="0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Quartier </a:t>
                      </a:r>
                      <a:r>
                        <a:rPr lang="fr-FR" sz="14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i="1" kern="1200" baseline="0" dirty="0" smtClean="0">
                        <a:solidFill>
                          <a:schemeClr val="dk1"/>
                        </a:solidFill>
                        <a:effectLst>
                          <a:outerShdw blurRad="38100" dist="38100" dir="2700000" algn="tl" rotWithShape="0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4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Cleaning</a:t>
                      </a:r>
                      <a:r>
                        <a:rPr lang="fr-FR" sz="14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out of the type E </a:t>
                      </a:r>
                      <a:r>
                        <a:rPr lang="fr-FR" sz="14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lane’s</a:t>
                      </a:r>
                      <a:r>
                        <a:rPr lang="fr-FR" sz="14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scupper-hole</a:t>
                      </a:r>
                      <a:r>
                        <a:rPr lang="fr-FR" sz="14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4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Purchase</a:t>
                      </a:r>
                      <a:r>
                        <a:rPr lang="fr-FR" sz="14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a </a:t>
                      </a:r>
                      <a:r>
                        <a:rPr lang="fr-FR" sz="14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cleaning</a:t>
                      </a:r>
                      <a:r>
                        <a:rPr lang="fr-FR" sz="14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truck for the National Office for Water and </a:t>
                      </a:r>
                      <a:r>
                        <a:rPr lang="fr-FR" sz="14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Waste</a:t>
                      </a:r>
                      <a:r>
                        <a:rPr lang="fr-FR" sz="14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Manangement</a:t>
                      </a:r>
                      <a:endParaRPr lang="fr-FR" sz="1400" b="0" kern="1200" dirty="0" smtClean="0">
                        <a:solidFill>
                          <a:schemeClr val="dk1"/>
                        </a:solidFill>
                        <a:effectLst>
                          <a:outerShdw blurRad="38100" dist="38100" dir="2700000" algn="tl" rotWithShape="0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400" b="0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400" b="0" i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Scupper-hole</a:t>
                      </a:r>
                      <a:r>
                        <a:rPr lang="fr-FR" sz="1400" b="0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400" b="0" i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cleaned</a:t>
                      </a:r>
                      <a:r>
                        <a:rPr lang="fr-FR" sz="1400" b="0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and </a:t>
                      </a:r>
                      <a:r>
                        <a:rPr lang="fr-FR" sz="1400" b="0" i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functional</a:t>
                      </a:r>
                      <a:r>
                        <a:rPr lang="fr-FR" sz="1400" b="0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400" b="0" i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from</a:t>
                      </a:r>
                      <a:r>
                        <a:rPr lang="fr-FR" sz="1400" b="0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400" b="0" i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lane</a:t>
                      </a:r>
                      <a:r>
                        <a:rPr lang="fr-FR" sz="1400" b="0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57 to Arta Road.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fr-FR" sz="1400" b="0" i="1" baseline="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fr-FR" sz="1400" b="0" i="1" baseline="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fr-FR" sz="1400" b="0" i="1" baseline="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400" b="1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Truck must </a:t>
                      </a:r>
                      <a:r>
                        <a:rPr lang="fr-FR" sz="1400" b="1" i="1" baseline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reach</a:t>
                      </a:r>
                      <a:r>
                        <a:rPr lang="fr-FR" sz="1400" b="1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Djibouti </a:t>
                      </a:r>
                      <a:r>
                        <a:rPr lang="fr-FR" sz="1400" b="1" i="1" baseline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</a:t>
                      </a:r>
                      <a:r>
                        <a:rPr lang="fr-FR" sz="1400" b="1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the end of the </a:t>
                      </a:r>
                      <a:r>
                        <a:rPr lang="fr-FR" sz="1400" b="1" i="1" baseline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month</a:t>
                      </a:r>
                      <a:r>
                        <a:rPr lang="fr-FR" sz="1400" b="1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of </a:t>
                      </a:r>
                      <a:r>
                        <a:rPr lang="fr-FR" sz="1400" b="1" i="1" baseline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November</a:t>
                      </a:r>
                      <a:endParaRPr lang="fr-FR" sz="1400" b="1" i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480">
                <a:tc vMerge="1">
                  <a:txBody>
                    <a:bodyPr/>
                    <a:lstStyle/>
                    <a:p>
                      <a:pPr algn="ctr"/>
                      <a:endParaRPr lang="fr-FR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Showroom for WASH </a:t>
                      </a:r>
                      <a:r>
                        <a:rPr lang="fr-FR" sz="14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products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Diplay</a:t>
                      </a: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the WASH</a:t>
                      </a:r>
                      <a:r>
                        <a:rPr lang="fr-FR" sz="14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products</a:t>
                      </a: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to the public</a:t>
                      </a:r>
                      <a:r>
                        <a:rPr lang="fr-FR" sz="14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480">
                <a:tc vMerge="1">
                  <a:txBody>
                    <a:bodyPr/>
                    <a:lstStyle/>
                    <a:p>
                      <a:pPr algn="ctr"/>
                      <a:endParaRPr lang="fr-FR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Construction of a </a:t>
                      </a:r>
                      <a:r>
                        <a:rPr lang="fr-FR" sz="14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Community</a:t>
                      </a:r>
                      <a:r>
                        <a:rPr lang="fr-FR" sz="14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Development</a:t>
                      </a:r>
                      <a:r>
                        <a:rPr lang="fr-FR" sz="14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Center in South Quartier 7. (</a:t>
                      </a:r>
                      <a:r>
                        <a:rPr lang="fr-FR" sz="14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Finished</a:t>
                      </a:r>
                      <a:r>
                        <a:rPr lang="fr-FR" sz="14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. An internet </a:t>
                      </a:r>
                      <a:r>
                        <a:rPr lang="fr-FR" sz="14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cafe</a:t>
                      </a:r>
                      <a:r>
                        <a:rPr lang="fr-FR" sz="14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was</a:t>
                      </a:r>
                      <a:r>
                        <a:rPr lang="fr-FR" sz="14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installed</a:t>
                      </a:r>
                      <a:r>
                        <a:rPr lang="fr-FR" sz="14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in one of the </a:t>
                      </a:r>
                      <a:r>
                        <a:rPr lang="fr-FR" sz="14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rooms</a:t>
                      </a:r>
                      <a:r>
                        <a:rPr lang="fr-FR" sz="14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the Center)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Utilization</a:t>
                      </a:r>
                      <a:r>
                        <a:rPr lang="fr-FR" sz="14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of the R+1 Center</a:t>
                      </a:r>
                      <a:r>
                        <a:rPr lang="fr-FR" sz="14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(1000 people per </a:t>
                      </a:r>
                      <a:r>
                        <a:rPr lang="fr-FR" sz="14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year</a:t>
                      </a:r>
                      <a:r>
                        <a:rPr lang="fr-FR" sz="14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 </a:t>
                      </a:r>
                      <a:endParaRPr lang="fr-FR" sz="14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439">
                <a:tc vMerge="1">
                  <a:txBody>
                    <a:bodyPr/>
                    <a:lstStyle/>
                    <a:p>
                      <a:pPr algn="ctr"/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Construction of a </a:t>
                      </a:r>
                      <a:r>
                        <a:rPr lang="fr-FR" sz="14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Health</a:t>
                      </a: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Center (Omar </a:t>
                      </a:r>
                      <a:r>
                        <a:rPr lang="fr-FR" sz="14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Gouled</a:t>
                      </a: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Garden)</a:t>
                      </a:r>
                      <a:endParaRPr lang="fr-FR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Building </a:t>
                      </a:r>
                      <a:r>
                        <a:rPr lang="fr-FR" sz="1400" i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was</a:t>
                      </a:r>
                      <a:r>
                        <a:rPr lang="fr-FR" sz="1400" i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400" i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received</a:t>
                      </a:r>
                      <a:r>
                        <a:rPr lang="fr-FR" sz="1400" i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400" i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provisionally</a:t>
                      </a:r>
                      <a:r>
                        <a:rPr lang="fr-FR" sz="1400" i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400" i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since</a:t>
                      </a:r>
                      <a:r>
                        <a:rPr lang="fr-FR" sz="1400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400" i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August 2014</a:t>
                      </a:r>
                      <a:r>
                        <a:rPr lang="fr-FR" sz="1400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r>
                        <a:rPr lang="fr-FR" sz="1400" i="1" baseline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</a:t>
                      </a:r>
                      <a:r>
                        <a:rPr lang="fr-FR" sz="1400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water and </a:t>
                      </a:r>
                      <a:r>
                        <a:rPr lang="fr-FR" sz="1400" i="1" baseline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electricity</a:t>
                      </a:r>
                      <a:r>
                        <a:rPr lang="fr-FR" sz="1400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400" i="1" baseline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connection</a:t>
                      </a:r>
                      <a:r>
                        <a:rPr lang="fr-FR" sz="1400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must </a:t>
                      </a:r>
                      <a:r>
                        <a:rPr lang="fr-FR" sz="1400" i="1" baseline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be</a:t>
                      </a:r>
                      <a:r>
                        <a:rPr lang="fr-FR" sz="1400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400" i="1" baseline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done</a:t>
                      </a:r>
                      <a:r>
                        <a:rPr lang="fr-FR" sz="1400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fr-FR" sz="1400" b="1" i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480">
                <a:tc vMerge="1">
                  <a:txBody>
                    <a:bodyPr/>
                    <a:lstStyle/>
                    <a:p>
                      <a:pPr algn="ctr"/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Construction of mini </a:t>
                      </a:r>
                      <a:r>
                        <a:rPr lang="fr-FR" sz="14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garden</a:t>
                      </a: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for kids (Omar </a:t>
                      </a:r>
                      <a:r>
                        <a:rPr lang="fr-FR" sz="14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Gouled</a:t>
                      </a: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Garden)</a:t>
                      </a:r>
                      <a:endParaRPr lang="fr-FR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ie</a:t>
                      </a:r>
                      <a:r>
                        <a:rPr lang="fr-FR" sz="14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</a:t>
                      </a:r>
                      <a:r>
                        <a:rPr lang="fr-FR" sz="14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4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560 m² </a:t>
                      </a:r>
                      <a:r>
                        <a:rPr lang="fr-FR" sz="14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arranged</a:t>
                      </a:r>
                      <a:r>
                        <a:rPr lang="fr-FR" sz="14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as </a:t>
                      </a:r>
                      <a:r>
                        <a:rPr lang="fr-FR" sz="14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playing</a:t>
                      </a:r>
                      <a:r>
                        <a:rPr lang="fr-FR" sz="14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4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ground</a:t>
                      </a:r>
                      <a:r>
                        <a:rPr lang="fr-FR" sz="14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for kids </a:t>
                      </a:r>
                      <a:r>
                        <a:rPr lang="fr-FR" sz="1400" b="1" i="1" kern="1200" baseline="0" dirty="0" smtClean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fr-FR" sz="1400" b="1" i="1" kern="1200" baseline="0" dirty="0" err="1" smtClean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planned</a:t>
                      </a:r>
                      <a:r>
                        <a:rPr lang="fr-FR" sz="1400" b="1" i="1" kern="1200" baseline="0" dirty="0" smtClean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end of </a:t>
                      </a:r>
                      <a:r>
                        <a:rPr lang="fr-FR" sz="1400" b="1" i="1" kern="1200" baseline="0" dirty="0" err="1" smtClean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works</a:t>
                      </a:r>
                      <a:r>
                        <a:rPr lang="fr-FR" sz="1400" b="1" i="1" kern="1200" baseline="0" dirty="0" smtClean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400" b="1" i="1" kern="1200" baseline="0" dirty="0" err="1" smtClean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november</a:t>
                      </a:r>
                      <a:r>
                        <a:rPr lang="fr-FR" sz="1400" b="1" i="1" kern="1200" baseline="0" dirty="0" smtClean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2014)</a:t>
                      </a:r>
                      <a:endParaRPr lang="fr-FR" sz="1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7737">
                <a:tc vMerge="1">
                  <a:txBody>
                    <a:bodyPr/>
                    <a:lstStyle/>
                    <a:p>
                      <a:pPr algn="ctr"/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Construction of sports and </a:t>
                      </a:r>
                      <a:r>
                        <a:rPr lang="fr-FR" sz="14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games</a:t>
                      </a: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grounds (football </a:t>
                      </a:r>
                      <a:r>
                        <a:rPr lang="fr-FR" sz="14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field</a:t>
                      </a: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gaming-room,</a:t>
                      </a:r>
                      <a:r>
                        <a:rPr lang="fr-FR" sz="14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multi-sports</a:t>
                      </a:r>
                      <a:r>
                        <a:rPr lang="fr-FR" sz="14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grounds</a:t>
                      </a: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fr-FR" sz="1400" i="1" kern="1200" baseline="0" dirty="0" smtClean="0">
                        <a:solidFill>
                          <a:schemeClr val="dk1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-Construction of a building with </a:t>
                      </a:r>
                      <a:r>
                        <a:rPr lang="fr-FR" sz="14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two</a:t>
                      </a:r>
                      <a:r>
                        <a:rPr lang="fr-FR" sz="14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community</a:t>
                      </a:r>
                      <a:r>
                        <a:rPr lang="fr-FR" sz="14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halls, one </a:t>
                      </a:r>
                      <a:r>
                        <a:rPr lang="fr-FR" sz="1400" b="1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booth</a:t>
                      </a:r>
                      <a:r>
                        <a:rPr lang="fr-FR" sz="14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and public </a:t>
                      </a:r>
                      <a:r>
                        <a:rPr lang="fr-FR" sz="14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toilets</a:t>
                      </a:r>
                      <a:r>
                        <a:rPr lang="fr-FR" sz="14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r-FR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ie</a:t>
                      </a:r>
                      <a:r>
                        <a:rPr lang="fr-FR" sz="14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</a:t>
                      </a:r>
                      <a:r>
                        <a:rPr lang="fr-FR" sz="14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2 sites </a:t>
                      </a:r>
                      <a:r>
                        <a:rPr lang="fr-FR" sz="14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arranged</a:t>
                      </a:r>
                      <a:r>
                        <a:rPr lang="fr-FR" sz="14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as green </a:t>
                      </a:r>
                      <a:r>
                        <a:rPr lang="fr-FR" sz="14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spaces</a:t>
                      </a:r>
                      <a:r>
                        <a:rPr lang="fr-FR" sz="14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and sport grounds of 2500 m² (final </a:t>
                      </a:r>
                      <a:r>
                        <a:rPr lang="fr-FR" sz="14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receipt</a:t>
                      </a:r>
                      <a:r>
                        <a:rPr lang="fr-FR" sz="14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in </a:t>
                      </a:r>
                      <a:r>
                        <a:rPr lang="fr-FR" sz="14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December</a:t>
                      </a:r>
                      <a:r>
                        <a:rPr lang="fr-FR" sz="14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2014). </a:t>
                      </a:r>
                      <a:endParaRPr lang="fr-FR" sz="1400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34499452"/>
              </p:ext>
            </p:extLst>
          </p:nvPr>
        </p:nvGraphicFramePr>
        <p:xfrm>
          <a:off x="1" y="-31750"/>
          <a:ext cx="9143998" cy="5951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399"/>
                <a:gridCol w="3810000"/>
                <a:gridCol w="3276599"/>
              </a:tblGrid>
              <a:tr h="36643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COMPONENTS</a:t>
                      </a:r>
                      <a:endParaRPr lang="fr-F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ACTIVITIES</a:t>
                      </a:r>
                      <a:endParaRPr lang="fr-F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OBJECTIVES</a:t>
                      </a:r>
                      <a:endParaRPr lang="fr-FR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</a:tr>
              <a:tr h="727737">
                <a:tc rowSpan="6"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bg1"/>
                          </a:solidFill>
                        </a:rPr>
                        <a:t>COMMUNITY DEVELOPMENT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0" i="1" kern="120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Literacy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and post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literacy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program</a:t>
                      </a:r>
                      <a:endParaRPr lang="fr-FR" sz="1300" b="0" i="1" kern="1200" dirty="0" smtClean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ie</a:t>
                      </a:r>
                      <a:r>
                        <a:rPr lang="fr-FR" sz="1300" b="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</a:t>
                      </a:r>
                      <a:r>
                        <a:rPr lang="fr-FR" sz="1300" b="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about 1000 people are </a:t>
                      </a:r>
                      <a:r>
                        <a:rPr lang="fr-FR" sz="1300" b="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taught</a:t>
                      </a:r>
                      <a:r>
                        <a:rPr lang="fr-FR" sz="1300" b="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to </a:t>
                      </a:r>
                      <a:r>
                        <a:rPr lang="fr-FR" sz="1300" b="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read</a:t>
                      </a:r>
                      <a:r>
                        <a:rPr lang="fr-FR" sz="1300" b="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and </a:t>
                      </a:r>
                      <a:r>
                        <a:rPr lang="fr-FR" sz="1300" b="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write</a:t>
                      </a:r>
                      <a:r>
                        <a:rPr lang="fr-FR" sz="1300" b="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in french </a:t>
                      </a:r>
                      <a:r>
                        <a:rPr lang="fr-FR" sz="1300" b="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language</a:t>
                      </a:r>
                      <a:r>
                        <a:rPr lang="fr-FR" sz="1300" b="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(second session </a:t>
                      </a:r>
                      <a:r>
                        <a:rPr lang="fr-FR" sz="1300" b="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is</a:t>
                      </a:r>
                      <a:r>
                        <a:rPr lang="fr-FR" sz="1300" b="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300" b="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finished</a:t>
                      </a:r>
                      <a:r>
                        <a:rPr lang="fr-FR" sz="1300" b="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fr-FR" sz="1300" b="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7737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0" i="1" kern="120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Vocational</a:t>
                      </a:r>
                      <a:r>
                        <a:rPr lang="fr-FR" sz="1300" b="0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training of the </a:t>
                      </a:r>
                      <a:r>
                        <a:rPr lang="fr-FR" sz="1300" b="0" i="1" kern="120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youth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Quartier 7 (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heavy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truck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driving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licences,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mechanics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welding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cooking,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sewing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security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agent,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bilingual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receptionist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pastry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making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electrics</a:t>
                      </a:r>
                      <a:endParaRPr lang="fr-FR" sz="1300" b="0" i="1" kern="1200" baseline="0" dirty="0" smtClean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 to 300  </a:t>
                      </a:r>
                      <a:r>
                        <a:rPr lang="fr-FR" sz="1300" b="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youth</a:t>
                      </a:r>
                      <a:r>
                        <a:rPr lang="fr-FR" sz="1300" b="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300" b="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trained</a:t>
                      </a:r>
                      <a:r>
                        <a:rPr lang="fr-FR" sz="1300" b="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300" b="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</a:t>
                      </a:r>
                      <a:r>
                        <a:rPr lang="fr-FR" sz="1300" b="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the end of the</a:t>
                      </a:r>
                      <a:r>
                        <a:rPr lang="fr-FR" sz="1300" b="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project (second session </a:t>
                      </a:r>
                      <a:r>
                        <a:rPr lang="fr-FR" sz="1300" b="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is</a:t>
                      </a:r>
                      <a:r>
                        <a:rPr lang="fr-FR" sz="1300" b="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300" b="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finished</a:t>
                      </a:r>
                      <a:r>
                        <a:rPr lang="fr-FR" sz="1300" b="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fr-FR" sz="1300" b="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48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0" i="1" kern="120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Capacity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reinforcement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for the commune (training for the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representatives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supply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IT hardware)</a:t>
                      </a:r>
                      <a:endParaRPr lang="fr-FR" sz="1300" b="0" i="1" kern="1200" dirty="0" smtClean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Autonomous</a:t>
                      </a:r>
                      <a:r>
                        <a:rPr lang="fr-FR" sz="13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commune </a:t>
                      </a:r>
                      <a:r>
                        <a:rPr lang="fr-FR" sz="1300" b="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fr-FR" sz="1300" b="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attained</a:t>
                      </a:r>
                      <a:r>
                        <a:rPr lang="fr-FR" sz="1300" b="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fr-FR" sz="1300" b="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7737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0" i="1" kern="120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Capacity</a:t>
                      </a:r>
                      <a:r>
                        <a:rPr lang="fr-FR" sz="1300" b="0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300" b="0" i="1" kern="120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reinforcement</a:t>
                      </a:r>
                      <a:r>
                        <a:rPr lang="fr-FR" sz="1300" b="0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for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the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NGO’s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Quartier 7 (training in project management)</a:t>
                      </a:r>
                      <a:endParaRPr lang="fr-FR" sz="1300" b="0" i="1" kern="1200" dirty="0" smtClean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</a:t>
                      </a:r>
                      <a:r>
                        <a:rPr lang="fr-FR" sz="1300" b="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300" b="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NGOs</a:t>
                      </a:r>
                      <a:r>
                        <a:rPr lang="fr-FR" sz="1300" b="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300" b="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trained</a:t>
                      </a:r>
                      <a:r>
                        <a:rPr lang="fr-FR" sz="1300" b="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in project management (</a:t>
                      </a:r>
                      <a:r>
                        <a:rPr lang="fr-FR" sz="1300" b="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done</a:t>
                      </a:r>
                      <a:r>
                        <a:rPr lang="fr-FR" sz="1300" b="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2 sessions </a:t>
                      </a:r>
                      <a:r>
                        <a:rPr lang="fr-FR" sz="1300" b="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carried</a:t>
                      </a:r>
                      <a:r>
                        <a:rPr lang="fr-FR" sz="1300" b="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out in </a:t>
                      </a:r>
                      <a:r>
                        <a:rPr lang="fr-FR" sz="1300" b="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several</a:t>
                      </a:r>
                      <a:r>
                        <a:rPr lang="fr-FR" sz="1300" b="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300" b="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fields</a:t>
                      </a:r>
                      <a:r>
                        <a:rPr lang="fr-FR" sz="1300" b="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fr-FR" sz="1300" b="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9994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0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Public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Waste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Management</a:t>
                      </a:r>
                      <a:r>
                        <a:rPr lang="fr-FR" sz="1300" b="0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( </a:t>
                      </a:r>
                      <a:r>
                        <a:rPr lang="fr-FR" sz="1300" b="0" i="1" kern="120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capacity</a:t>
                      </a:r>
                      <a:r>
                        <a:rPr lang="fr-FR" sz="1300" b="0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300" b="0" i="1" kern="120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reinforcement</a:t>
                      </a:r>
                      <a:r>
                        <a:rPr lang="fr-FR" sz="1300" b="0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for the </a:t>
                      </a:r>
                      <a:r>
                        <a:rPr lang="fr-FR" sz="1300" b="0" i="1" kern="120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Roads</a:t>
                      </a:r>
                      <a:r>
                        <a:rPr lang="fr-FR" sz="1300" b="0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300" b="0" i="1" kern="120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Department</a:t>
                      </a:r>
                      <a:r>
                        <a:rPr lang="fr-FR" sz="1300" b="0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in the </a:t>
                      </a:r>
                      <a:r>
                        <a:rPr lang="fr-FR" sz="1300" b="0" i="1" kern="120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fields</a:t>
                      </a:r>
                      <a:r>
                        <a:rPr lang="fr-FR" sz="1300" b="0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project coordination.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These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said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projects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are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funded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by the French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Development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agency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European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Union, JICA, etc. The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Roads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Department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was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also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supplied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with a software for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accounts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financial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management-SAGE)</a:t>
                      </a:r>
                      <a:endParaRPr lang="fr-FR" sz="1300" b="0" i="1" kern="1200" dirty="0" smtClean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 i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SERVER</a:t>
                      </a:r>
                      <a:r>
                        <a:rPr lang="fr-FR" sz="1300" b="1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and  the software SAGE are  </a:t>
                      </a:r>
                      <a:r>
                        <a:rPr lang="fr-FR" sz="1300" b="1" i="1" baseline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being</a:t>
                      </a:r>
                      <a:r>
                        <a:rPr lang="fr-FR" sz="1300" b="1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300" b="1" i="1" baseline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installed</a:t>
                      </a:r>
                      <a:r>
                        <a:rPr lang="fr-FR" sz="1300" b="1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  This </a:t>
                      </a:r>
                      <a:r>
                        <a:rPr lang="fr-FR" sz="1300" b="1" i="1" baseline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should</a:t>
                      </a:r>
                      <a:r>
                        <a:rPr lang="fr-FR" sz="1300" b="1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300" b="1" i="1" baseline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be</a:t>
                      </a:r>
                      <a:r>
                        <a:rPr lang="fr-FR" sz="1300" b="1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300" b="1" i="1" baseline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done</a:t>
                      </a:r>
                      <a:r>
                        <a:rPr lang="fr-FR" sz="1300" b="1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300" b="1" i="1" baseline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within</a:t>
                      </a:r>
                      <a:r>
                        <a:rPr lang="fr-FR" sz="1300" b="1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300" b="1" i="1" baseline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december</a:t>
                      </a:r>
                      <a:r>
                        <a:rPr lang="fr-FR" sz="1300" b="1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2014. Logiciel Sage </a:t>
                      </a:r>
                      <a:r>
                        <a:rPr lang="fr-FR" sz="1300" b="1" i="1" baseline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is</a:t>
                      </a:r>
                      <a:r>
                        <a:rPr lang="fr-FR" sz="1300" b="1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300" b="1" i="1" baseline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being</a:t>
                      </a:r>
                      <a:r>
                        <a:rPr lang="fr-FR" sz="1300" b="1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300" b="1" i="1" baseline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installed</a:t>
                      </a:r>
                      <a:endParaRPr lang="fr-FR" sz="1300" b="1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7737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300" b="0" i="1" kern="120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Individual</a:t>
                      </a:r>
                      <a:r>
                        <a:rPr lang="fr-FR" sz="1300" b="0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latrines (</a:t>
                      </a:r>
                      <a:r>
                        <a:rPr lang="fr-FR" sz="1300" b="0" i="1" kern="120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implementation</a:t>
                      </a:r>
                      <a:r>
                        <a:rPr lang="fr-FR" sz="1300" b="0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the short </a:t>
                      </a:r>
                      <a:r>
                        <a:rPr lang="fr-FR" sz="1300" b="0" i="1" kern="120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term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activities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the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Djiboutian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Wash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Strategic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Planning in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partnership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with the UNICEF </a:t>
                      </a:r>
                      <a:r>
                        <a:rPr lang="fr-FR" sz="1300" b="0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fr-FR" sz="1300" b="0" i="1" kern="120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finalization</a:t>
                      </a:r>
                      <a:r>
                        <a:rPr lang="fr-FR" sz="1300" b="1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300" b="0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of the </a:t>
                      </a:r>
                      <a:r>
                        <a:rPr lang="fr-FR" sz="1300" b="0" i="1" kern="120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study</a:t>
                      </a:r>
                      <a:r>
                        <a:rPr lang="fr-FR" sz="1300" b="0" i="1" kern="120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on the </a:t>
                      </a:r>
                      <a:r>
                        <a:rPr lang="fr-FR" sz="1300" b="0" i="1" kern="120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cost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reduction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the latrines for the </a:t>
                      </a:r>
                      <a:r>
                        <a:rPr lang="fr-FR" sz="1300" b="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current</a:t>
                      </a:r>
                      <a:r>
                        <a:rPr lang="fr-FR" sz="1300" b="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project </a:t>
                      </a:r>
                      <a:endParaRPr lang="fr-FR" sz="1300" b="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10% of</a:t>
                      </a:r>
                      <a:r>
                        <a:rPr lang="fr-FR" sz="1300" b="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the </a:t>
                      </a:r>
                      <a:r>
                        <a:rPr lang="fr-FR" sz="1300" b="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households</a:t>
                      </a:r>
                      <a:r>
                        <a:rPr lang="fr-FR" sz="1300" b="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are </a:t>
                      </a:r>
                      <a:r>
                        <a:rPr lang="fr-FR" sz="1300" b="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sensitized</a:t>
                      </a:r>
                      <a:r>
                        <a:rPr lang="fr-FR" sz="1300" b="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about the </a:t>
                      </a:r>
                      <a:r>
                        <a:rPr lang="fr-FR" sz="1300" b="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improved</a:t>
                      </a:r>
                      <a:r>
                        <a:rPr lang="fr-FR" sz="1300" b="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latrines. </a:t>
                      </a:r>
                      <a:endParaRPr lang="fr-FR" sz="1300" b="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81370513"/>
              </p:ext>
            </p:extLst>
          </p:nvPr>
        </p:nvGraphicFramePr>
        <p:xfrm>
          <a:off x="0" y="0"/>
          <a:ext cx="9144000" cy="7080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6793"/>
                <a:gridCol w="4566239"/>
                <a:gridCol w="2580968"/>
              </a:tblGrid>
              <a:tr h="48395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</a:rPr>
                        <a:t>COMPONENTS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</a:rPr>
                        <a:t>ACTIVITIES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</a:rPr>
                        <a:t>OBJECTIVES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</a:tr>
              <a:tr h="506650">
                <a:tc rowSpan="12"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bg1"/>
                          </a:solidFill>
                        </a:rPr>
                        <a:t>TECHNICAL SUPPORT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Economical</a:t>
                      </a: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and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social </a:t>
                      </a:r>
                      <a:r>
                        <a:rPr lang="fr-FR" sz="11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analysis</a:t>
                      </a: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the </a:t>
                      </a:r>
                      <a:r>
                        <a:rPr lang="fr-FR" sz="11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intital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conditions in Quartier 7</a:t>
                      </a:r>
                      <a:endParaRPr lang="fr-FR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Knowing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the living conditions </a:t>
                      </a:r>
                      <a:r>
                        <a:rPr lang="fr-FR" sz="11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before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the </a:t>
                      </a:r>
                      <a:r>
                        <a:rPr lang="fr-FR" sz="11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implementation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of the PREPUD project (</a:t>
                      </a:r>
                      <a:r>
                        <a:rPr lang="fr-FR" sz="11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finalized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fr-FR" sz="11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Study</a:t>
                      </a: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on the socio-</a:t>
                      </a:r>
                      <a:r>
                        <a:rPr lang="fr-FR" sz="11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economical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situation of the </a:t>
                      </a:r>
                      <a:r>
                        <a:rPr lang="fr-FR" sz="11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households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Quartier 7 and their </a:t>
                      </a:r>
                      <a:r>
                        <a:rPr lang="fr-FR" sz="11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willingness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to </a:t>
                      </a:r>
                      <a:r>
                        <a:rPr lang="fr-FR" sz="11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pay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for their </a:t>
                      </a:r>
                      <a:r>
                        <a:rPr lang="fr-FR" sz="11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own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latrines</a:t>
                      </a:r>
                      <a:endParaRPr lang="fr-FR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Find</a:t>
                      </a:r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out the </a:t>
                      </a:r>
                      <a:r>
                        <a:rPr lang="fr-FR" sz="11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investment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1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capacity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of the </a:t>
                      </a:r>
                      <a:r>
                        <a:rPr lang="fr-FR" sz="11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households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for their latrines</a:t>
                      </a:r>
                      <a:endParaRPr lang="fr-FR" sz="11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904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Environmental</a:t>
                      </a: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impact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1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assessment</a:t>
                      </a:r>
                      <a:endParaRPr lang="fr-FR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Reduce</a:t>
                      </a:r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the </a:t>
                      </a:r>
                      <a:r>
                        <a:rPr lang="fr-FR" sz="11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negative</a:t>
                      </a:r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impacts of the </a:t>
                      </a:r>
                      <a:r>
                        <a:rPr lang="fr-FR" sz="11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execution</a:t>
                      </a:r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of the </a:t>
                      </a:r>
                      <a:r>
                        <a:rPr lang="fr-FR" sz="11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projetct</a:t>
                      </a:r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</a:t>
                      </a:r>
                      <a:r>
                        <a:rPr lang="fr-FR" sz="11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finalized</a:t>
                      </a:r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fr-FR" sz="11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697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Purchase</a:t>
                      </a: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fr-FR" sz="11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audio-visual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1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equipment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and support for </a:t>
                      </a:r>
                      <a:r>
                        <a:rPr lang="fr-FR" sz="11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showing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the </a:t>
                      </a:r>
                      <a:r>
                        <a:rPr lang="fr-FR" sz="11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evolution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the project (photos )</a:t>
                      </a: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fr-FR" sz="1100" b="1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campagne photographique</a:t>
                      </a: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fr-FR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Communication and </a:t>
                      </a:r>
                      <a:r>
                        <a:rPr lang="fr-FR" sz="11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follow</a:t>
                      </a:r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-up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1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</a:t>
                      </a:r>
                      <a:r>
                        <a:rPr lang="fr-FR" sz="11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ools</a:t>
                      </a:r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 </a:t>
                      </a:r>
                      <a:r>
                        <a:rPr lang="fr-FR" sz="11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evaluations</a:t>
                      </a:r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are </a:t>
                      </a:r>
                      <a:r>
                        <a:rPr lang="fr-FR" sz="11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available</a:t>
                      </a:r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and </a:t>
                      </a:r>
                      <a:r>
                        <a:rPr lang="fr-FR" sz="11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used</a:t>
                      </a:r>
                      <a:endParaRPr lang="fr-FR" sz="11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553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Drawing</a:t>
                      </a: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up communication </a:t>
                      </a:r>
                      <a:r>
                        <a:rPr lang="fr-FR" sz="11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tools</a:t>
                      </a: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fr-FR" sz="11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leaflet</a:t>
                      </a: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image box of the latrines</a:t>
                      </a: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fr-FR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Information and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1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awareness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1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generating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1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activities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fr-FR" sz="11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finalized</a:t>
                      </a:r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fr-FR" sz="11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Mass communication (radio </a:t>
                      </a:r>
                      <a:r>
                        <a:rPr lang="fr-FR" sz="11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broadcast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fr-FR" sz="11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televised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1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documentary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- 26 minutes of investigation</a:t>
                      </a: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r-FR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Information and </a:t>
                      </a:r>
                      <a:r>
                        <a:rPr lang="fr-FR" sz="11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awareness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1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generating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1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activities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fr-FR" sz="1100" i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fr-FR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81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Supply</a:t>
                      </a: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fr-FR" sz="11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implementation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a </a:t>
                      </a:r>
                      <a:r>
                        <a:rPr lang="fr-FR" sz="11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computarized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management system (</a:t>
                      </a:r>
                      <a:r>
                        <a:rPr lang="fr-FR" sz="11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tom@te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fr-FR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A.D.D.S. has a management system </a:t>
                      </a:r>
                      <a:r>
                        <a:rPr lang="fr-FR" sz="11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that</a:t>
                      </a:r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has been </a:t>
                      </a:r>
                      <a:r>
                        <a:rPr lang="fr-FR" sz="11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endorsed</a:t>
                      </a:r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by the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1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funders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fr-FR" sz="1100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2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Study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on the </a:t>
                      </a:r>
                      <a:r>
                        <a:rPr lang="fr-FR" sz="11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lessons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1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learned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1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analysis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the </a:t>
                      </a:r>
                      <a:r>
                        <a:rPr lang="fr-FR" sz="11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community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1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development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1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activities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and satisfaction </a:t>
                      </a:r>
                      <a:r>
                        <a:rPr lang="fr-FR" sz="11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survey</a:t>
                      </a:r>
                      <a:endParaRPr lang="fr-FR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Study</a:t>
                      </a:r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1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finalized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fr-FR" sz="11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2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Completion</a:t>
                      </a: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report for the PREPUD program</a:t>
                      </a:r>
                      <a:endParaRPr lang="fr-FR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="1" i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Terms</a:t>
                      </a:r>
                      <a:r>
                        <a:rPr lang="fr-FR" sz="1100" b="1" i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of </a:t>
                      </a:r>
                      <a:r>
                        <a:rPr lang="fr-FR" sz="1100" b="1" i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Reference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for  the consultant are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being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written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100" b="1" i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</a:t>
                      </a:r>
                      <a:r>
                        <a:rPr lang="fr-FR" sz="1100" b="1" i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the moment</a:t>
                      </a:r>
                      <a:endParaRPr lang="fr-FR" sz="1100" b="1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27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Training of the ADDS staff</a:t>
                      </a:r>
                      <a:endParaRPr lang="fr-FR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Capacity</a:t>
                      </a:r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1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reinforcement</a:t>
                      </a:r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of the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personnel (10 people) – (</a:t>
                      </a:r>
                      <a:r>
                        <a:rPr lang="fr-FR" sz="11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finalized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))</a:t>
                      </a:r>
                      <a:endParaRPr lang="fr-FR" sz="11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5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Recruitment</a:t>
                      </a: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 a consultant  / expert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1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assessment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fr-FR" sz="11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financial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audit</a:t>
                      </a: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projet coordination,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1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etc</a:t>
                      </a: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fr-FR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Follow</a:t>
                      </a:r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up and control of the PREPUD Q7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till the end of the project (31st </a:t>
                      </a:r>
                      <a:r>
                        <a:rPr lang="fr-FR" sz="11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december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2014+ 4 </a:t>
                      </a:r>
                      <a:r>
                        <a:rPr lang="fr-FR" sz="11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months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as a </a:t>
                      </a:r>
                      <a:r>
                        <a:rPr lang="fr-FR" sz="11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grace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1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period</a:t>
                      </a:r>
                      <a:r>
                        <a:rPr lang="fr-FR" sz="11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)</a:t>
                      </a:r>
                      <a:endParaRPr lang="fr-FR" sz="1100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064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Drawing</a:t>
                      </a: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up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an </a:t>
                      </a:r>
                      <a:r>
                        <a:rPr lang="fr-FR" sz="11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Urban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Planning Program and </a:t>
                      </a:r>
                      <a:r>
                        <a:rPr lang="fr-FR" sz="11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updating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the </a:t>
                      </a:r>
                      <a:r>
                        <a:rPr lang="fr-FR" sz="1100" i="1" kern="1200" baseline="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cartography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or the capital </a:t>
                      </a: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(road axis, </a:t>
                      </a:r>
                      <a:r>
                        <a:rPr lang="fr-FR" sz="11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fragmentary</a:t>
                      </a: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100" i="1" kern="1200" dirty="0" err="1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mapping</a:t>
                      </a:r>
                      <a:r>
                        <a:rPr lang="fr-FR" sz="1100" i="1" kern="120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fr-FR" sz="1100" i="1" kern="1200" baseline="0" dirty="0" smtClean="0">
                          <a:solidFill>
                            <a:schemeClr val="dk1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etc.)</a:t>
                      </a:r>
                      <a:endParaRPr lang="fr-FR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Manage and know the </a:t>
                      </a:r>
                      <a:r>
                        <a:rPr lang="fr-FR" sz="1100" i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capital’s</a:t>
                      </a:r>
                      <a:r>
                        <a:rPr lang="fr-FR" sz="11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extension</a:t>
                      </a:r>
                      <a:r>
                        <a:rPr lang="fr-FR" sz="1100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(Final workshop, 5th </a:t>
                      </a:r>
                      <a:r>
                        <a:rPr lang="fr-FR" sz="1100" b="1" i="1" baseline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November</a:t>
                      </a:r>
                      <a:r>
                        <a:rPr lang="fr-FR" sz="1100" b="1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2014).</a:t>
                      </a:r>
                      <a:endParaRPr lang="fr-FR" sz="1100" b="1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Macintosh HD:Users:Amanda:Desktop:DJI40757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53" t="4960" r="4044" b="45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p14="http://schemas.microsoft.com/office/word/2010/wordprocessingDrawing" xmlns:mc="http://schemas.openxmlformats.org/markup-compatibility/2006" xmlns:wpc="http://schemas.microsoft.com/office/word/2010/wordprocessingCanvas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reenShot066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088" y="304800"/>
            <a:ext cx="3695238" cy="3104762"/>
          </a:xfrm>
          <a:prstGeom prst="rect">
            <a:avLst/>
          </a:prstGeom>
        </p:spPr>
      </p:pic>
      <p:pic>
        <p:nvPicPr>
          <p:cNvPr id="5" name="Image 4" descr="ScreenShot067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304800"/>
            <a:ext cx="3866667" cy="3133334"/>
          </a:xfrm>
          <a:prstGeom prst="rect">
            <a:avLst/>
          </a:prstGeom>
        </p:spPr>
      </p:pic>
      <p:pic>
        <p:nvPicPr>
          <p:cNvPr id="6" name="Image 5" descr="ScreenShot068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6280" y="3467095"/>
            <a:ext cx="3666667" cy="3086105"/>
          </a:xfrm>
          <a:prstGeom prst="rect">
            <a:avLst/>
          </a:prstGeom>
        </p:spPr>
      </p:pic>
      <p:pic>
        <p:nvPicPr>
          <p:cNvPr id="7" name="Image 6" descr="ScreenShot069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3429000"/>
            <a:ext cx="3752381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67200" y="609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hangingPunct="0">
              <a:spcAft>
                <a:spcPts val="0"/>
              </a:spcAft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  <a:cs typeface="Arial"/>
              </a:rPr>
              <a:t>Project duration: 3 years (2014-2016)</a:t>
            </a:r>
          </a:p>
          <a:p>
            <a:pPr algn="r" hangingPunct="0">
              <a:spcAft>
                <a:spcPts val="0"/>
              </a:spcAft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  <a:cs typeface="Arial"/>
              </a:rPr>
              <a:t>Total budget: 6.2 million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  <a:cs typeface="Arial"/>
              </a:rPr>
              <a:t>euros</a:t>
            </a:r>
            <a:endPara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Times New Roman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2264" y="547588"/>
            <a:ext cx="3960440" cy="505148"/>
          </a:xfrm>
          <a:prstGeom prst="rect">
            <a:avLst/>
          </a:prstGeom>
          <a:solidFill>
            <a:srgbClr val="1A496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ln>
                <a:solidFill>
                  <a:srgbClr val="FB6A18"/>
                </a:solidFill>
              </a:ln>
              <a:solidFill>
                <a:srgbClr val="FB6A18"/>
              </a:solidFill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-108520" y="570582"/>
            <a:ext cx="38884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2"/>
            <a:r>
              <a:rPr lang="fr-F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FRAMEWORK OF THE ACTION</a:t>
            </a:r>
            <a:endParaRPr lang="fr-F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" y="1143000"/>
            <a:ext cx="3960440" cy="647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Reduction</a:t>
            </a:r>
            <a:r>
              <a:rPr lang="fr-FR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fr-FR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urban</a:t>
            </a:r>
            <a:r>
              <a:rPr lang="fr-FR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poverty</a:t>
            </a:r>
            <a:endParaRPr lang="fr-FR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2264" y="2132856"/>
            <a:ext cx="3960440" cy="504031"/>
          </a:xfrm>
          <a:prstGeom prst="rect">
            <a:avLst/>
          </a:prstGeom>
          <a:solidFill>
            <a:srgbClr val="1A496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304800" y="2133600"/>
            <a:ext cx="3888432" cy="338138"/>
          </a:xfrm>
          <a:prstGeom prst="rect">
            <a:avLst/>
          </a:prstGeom>
          <a:solidFill>
            <a:srgbClr val="1A496C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2"/>
            <a:r>
              <a:rPr lang="fr-F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GENERAL OBJECTIVES</a:t>
            </a:r>
            <a:endParaRPr lang="fr-F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2264" y="2636887"/>
            <a:ext cx="3960440" cy="9357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Improvement of the living conditions of the local population and reduction of extreme and relative poverty</a:t>
            </a:r>
            <a:endParaRPr lang="fr-FR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0" y="4005064"/>
            <a:ext cx="3959696" cy="504056"/>
          </a:xfrm>
          <a:prstGeom prst="rect">
            <a:avLst/>
          </a:prstGeom>
          <a:solidFill>
            <a:srgbClr val="1A496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79512" y="4077073"/>
            <a:ext cx="3816424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2"/>
            <a:r>
              <a:rPr lang="fr-F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SPECIFIC OBJECTIVES</a:t>
            </a:r>
            <a:endParaRPr lang="fr-F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20" y="4509121"/>
            <a:ext cx="3959696" cy="13681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logical management of solid waste;</a:t>
            </a:r>
          </a:p>
          <a:p>
            <a:endParaRPr lang="en-US" sz="15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5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Creating formal and permanent jobs in the area of solid waste management.</a:t>
            </a:r>
            <a:endParaRPr lang="fr-FR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644008" y="1981200"/>
            <a:ext cx="4176464" cy="4419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ctr">
              <a:defRPr sz="1600"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indent="-285750" algn="just"/>
            <a:r>
              <a:rPr lang="en-US" b="1" dirty="0" smtClean="0">
                <a:solidFill>
                  <a:schemeClr val="tx1"/>
                </a:solidFill>
              </a:rPr>
              <a:t>  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Availability of grouping points for the collection of waste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/>
                </a:solidFill>
              </a:rPr>
              <a:t>   Rehabilitation of the equipment Park at quartier7 and construction of an equipment park at </a:t>
            </a:r>
            <a:r>
              <a:rPr lang="en-US" sz="1400" b="1" dirty="0" err="1" smtClean="0">
                <a:solidFill>
                  <a:schemeClr val="tx1"/>
                </a:solidFill>
              </a:rPr>
              <a:t>Balbala</a:t>
            </a:r>
            <a:endParaRPr lang="fr-FR" sz="800" b="1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/>
                </a:solidFill>
              </a:rPr>
              <a:t>   Partnership with committed informal sector;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/>
                </a:solidFill>
              </a:rPr>
              <a:t>Institutional and operational optimization of the recommendations for the implemented OVD;</a:t>
            </a:r>
            <a:endParaRPr lang="fr-FR" sz="800" b="1" dirty="0" smtClean="0">
              <a:solidFill>
                <a:schemeClr val="tx1"/>
              </a:solidFill>
            </a:endParaRPr>
          </a:p>
          <a:p>
            <a:pPr marL="285750" indent="-285750" algn="just"/>
            <a:endParaRPr lang="fr-FR" sz="800" b="1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/>
                </a:solidFill>
              </a:rPr>
              <a:t>Strengthening plan of the implemented OVD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fr-FR" sz="1400" b="1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500" b="1" dirty="0" smtClean="0">
                <a:solidFill>
                  <a:schemeClr val="tx1"/>
                </a:solidFill>
              </a:rPr>
              <a:t>Improvements of sorting and recycling with job creation</a:t>
            </a:r>
            <a:r>
              <a:rPr lang="fr-FR" sz="1500" b="1" dirty="0" smtClean="0">
                <a:solidFill>
                  <a:schemeClr val="tx1"/>
                </a:solidFill>
              </a:rPr>
              <a:t>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fr-FR" sz="1500" b="1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500" b="1" dirty="0" smtClean="0">
                <a:solidFill>
                  <a:schemeClr val="tx1"/>
                </a:solidFill>
              </a:rPr>
              <a:t>Availability of a branch for building material from plastic waste.</a:t>
            </a:r>
            <a:endParaRPr lang="fr-FR" sz="1500" b="1" dirty="0" smtClean="0">
              <a:solidFill>
                <a:schemeClr val="tx1"/>
              </a:solidFill>
            </a:endParaRPr>
          </a:p>
          <a:p>
            <a:pPr marL="285750" indent="-285750" algn="just"/>
            <a:endParaRPr lang="fr-FR" sz="800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48200" y="1447800"/>
            <a:ext cx="4175720" cy="504056"/>
          </a:xfrm>
          <a:prstGeom prst="rect">
            <a:avLst/>
          </a:prstGeom>
          <a:solidFill>
            <a:srgbClr val="1A496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4724400" y="1524000"/>
            <a:ext cx="3816424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2"/>
            <a:r>
              <a:rPr lang="fr-F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EXPECTED RESULTS</a:t>
            </a:r>
            <a:endParaRPr lang="fr-F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lèche vers le bas 1"/>
          <p:cNvSpPr/>
          <p:nvPr/>
        </p:nvSpPr>
        <p:spPr>
          <a:xfrm>
            <a:off x="2051720" y="1772816"/>
            <a:ext cx="360040" cy="360040"/>
          </a:xfrm>
          <a:prstGeom prst="downArrow">
            <a:avLst/>
          </a:prstGeom>
          <a:solidFill>
            <a:srgbClr val="FB6A18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lèche vers le bas 36"/>
          <p:cNvSpPr/>
          <p:nvPr/>
        </p:nvSpPr>
        <p:spPr>
          <a:xfrm>
            <a:off x="2051720" y="3645024"/>
            <a:ext cx="360040" cy="360040"/>
          </a:xfrm>
          <a:prstGeom prst="downArrow">
            <a:avLst/>
          </a:prstGeom>
          <a:solidFill>
            <a:srgbClr val="FB6A18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itre 1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490066"/>
          </a:xfrm>
          <a:solidFill>
            <a:srgbClr val="FB6A18"/>
          </a:solidFill>
        </p:spPr>
        <p:txBody>
          <a:bodyPr>
            <a:normAutofit/>
          </a:bodyPr>
          <a:lstStyle/>
          <a:p>
            <a:r>
              <a:rPr lang="fr-FR" sz="2400" b="1" dirty="0" smtClean="0"/>
              <a:t>Project Description</a:t>
            </a:r>
            <a:endParaRPr lang="fr-FR" sz="2400" b="1" dirty="0"/>
          </a:p>
        </p:txBody>
      </p:sp>
    </p:spTree>
    <p:extLst>
      <p:ext uri="{BB962C8B-B14F-4D97-AF65-F5344CB8AC3E}">
        <p14:creationId xmlns="" xmlns:p14="http://schemas.microsoft.com/office/powerpoint/2010/main" val="7700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reenShot070.bmp"/>
          <p:cNvPicPr>
            <a:picLocks noChangeAspect="1"/>
          </p:cNvPicPr>
          <p:nvPr/>
        </p:nvPicPr>
        <p:blipFill>
          <a:blip r:embed="rId2" cstate="print"/>
          <a:srcRect t="4305" b="4785"/>
          <a:stretch>
            <a:fillRect/>
          </a:stretch>
        </p:blipFill>
        <p:spPr>
          <a:xfrm>
            <a:off x="4724400" y="533400"/>
            <a:ext cx="3866667" cy="2971800"/>
          </a:xfrm>
          <a:prstGeom prst="rect">
            <a:avLst/>
          </a:prstGeom>
        </p:spPr>
      </p:pic>
      <p:pic>
        <p:nvPicPr>
          <p:cNvPr id="3" name="Image 2" descr="ScreenShot07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936" y="468288"/>
            <a:ext cx="3771429" cy="3085714"/>
          </a:xfrm>
          <a:prstGeom prst="rect">
            <a:avLst/>
          </a:prstGeom>
        </p:spPr>
      </p:pic>
      <p:pic>
        <p:nvPicPr>
          <p:cNvPr id="5" name="Image 4" descr="ScreenShot07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3657600"/>
            <a:ext cx="3714286" cy="2819400"/>
          </a:xfrm>
          <a:prstGeom prst="rect">
            <a:avLst/>
          </a:prstGeom>
        </p:spPr>
      </p:pic>
      <p:pic>
        <p:nvPicPr>
          <p:cNvPr id="6" name="Image 5" descr="ScreenShot073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3657601"/>
            <a:ext cx="3752381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Macintosh HD:Users:Amanda:Documents:MY PROJECTS 2014:Djibouti World Bank consultancy:ALBUM:photo 1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49080"/>
            <a:ext cx="2970530" cy="2228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p14="http://schemas.microsoft.com/office/word/2010/wordprocessingDrawing" xmlns:mc="http://schemas.openxmlformats.org/markup-compatibility/2006" xmlns:wpc="http://schemas.microsoft.com/office/word/2010/wordprocessingCanvas" xmlns:pic="http://schemas.openxmlformats.org/drawingml/2006/picture" xmlns:lc="http://schemas.openxmlformats.org/drawingml/2006/lockedCanvas"/>
            </a:ext>
          </a:extLst>
        </p:spPr>
      </p:pic>
      <p:pic>
        <p:nvPicPr>
          <p:cNvPr id="3" name="Picture 13" descr="Macintosh HD:Users:Amanda:Documents:MY PROJECTS 2014:Djibouti World Bank consultancy:ALBUM:photo 4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2971800" cy="22301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p14="http://schemas.microsoft.com/office/word/2010/wordprocessingDrawing" xmlns:mc="http://schemas.openxmlformats.org/markup-compatibility/2006" xmlns:wpc="http://schemas.microsoft.com/office/word/2010/wordprocessingCanvas" xmlns:pic="http://schemas.openxmlformats.org/drawingml/2006/picture" xmlns:lc="http://schemas.openxmlformats.org/drawingml/2006/lockedCanvas"/>
            </a:ext>
          </a:extLst>
        </p:spPr>
      </p:pic>
      <p:pic>
        <p:nvPicPr>
          <p:cNvPr id="4" name="Picture 6" descr="Macintosh HD:Users:Amanda:Desktop:Square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6170295" cy="3657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p14="http://schemas.microsoft.com/office/word/2010/wordprocessingDrawing" xmlns:mc="http://schemas.openxmlformats.org/markup-compatibility/2006" xmlns:wpc="http://schemas.microsoft.com/office/word/2010/wordprocessingCanvas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Organigramme : Ou 4"/>
          <p:cNvSpPr/>
          <p:nvPr/>
        </p:nvSpPr>
        <p:spPr>
          <a:xfrm>
            <a:off x="4427984" y="1700808"/>
            <a:ext cx="1080120" cy="1008112"/>
          </a:xfrm>
          <a:prstGeom prst="flowChartOr">
            <a:avLst/>
          </a:prstGeom>
          <a:noFill/>
          <a:ln>
            <a:solidFill>
              <a:schemeClr val="tx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3491880" y="4149080"/>
            <a:ext cx="16561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Omar </a:t>
            </a:r>
            <a:r>
              <a:rPr lang="fr-FR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Gouled</a:t>
            </a:r>
            <a:r>
              <a:rPr lang="fr-FR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square, to </a:t>
            </a:r>
            <a:r>
              <a:rPr lang="fr-FR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fr-FR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converted</a:t>
            </a:r>
            <a:r>
              <a:rPr lang="fr-FR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(intervention of an international </a:t>
            </a:r>
            <a:r>
              <a:rPr lang="fr-FR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</a:t>
            </a:r>
            <a:r>
              <a:rPr lang="fr-FR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</a:t>
            </a:r>
            <a:r>
              <a:rPr lang="fr-FR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</a:t>
            </a:r>
            <a:r>
              <a:rPr lang="fr-FR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en-US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14290"/>
            <a:ext cx="2285984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04800" y="3429000"/>
            <a:ext cx="8534400" cy="553998"/>
          </a:xfrm>
          <a:prstGeom prst="rect">
            <a:avLst/>
          </a:prstGeom>
          <a:solidFill>
            <a:srgbClr val="FB6A18"/>
          </a:solidFill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</a:pPr>
            <a:r>
              <a:rPr lang="fr-FR" sz="3000" b="1" dirty="0" smtClean="0">
                <a:solidFill>
                  <a:srgbClr val="1A496C"/>
                </a:solidFill>
                <a:effectLst/>
                <a:latin typeface="Arial"/>
                <a:ea typeface="Times New Roman"/>
                <a:cs typeface="Arial"/>
              </a:rPr>
              <a:t>SOCIAL DEVELOPMENT DEPARTMENT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10"/>
          <p:cNvSpPr txBox="1">
            <a:spLocks noChangeArrowheads="1"/>
          </p:cNvSpPr>
          <p:nvPr/>
        </p:nvSpPr>
        <p:spPr bwMode="auto">
          <a:xfrm>
            <a:off x="500034" y="2500306"/>
            <a:ext cx="821537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1600" dirty="0" smtClean="0">
                <a:latin typeface="+mj-lt"/>
              </a:rPr>
              <a:t> </a:t>
            </a:r>
            <a:r>
              <a:rPr lang="fr-FR" sz="1600" b="1" dirty="0" err="1" smtClean="0">
                <a:latin typeface="+mj-lt"/>
              </a:rPr>
              <a:t>Awareness</a:t>
            </a:r>
            <a:r>
              <a:rPr lang="fr-FR" sz="1600" b="1" dirty="0" smtClean="0">
                <a:latin typeface="+mj-lt"/>
              </a:rPr>
              <a:t> </a:t>
            </a:r>
            <a:r>
              <a:rPr lang="fr-FR" sz="1600" b="1" dirty="0" err="1" smtClean="0">
                <a:latin typeface="+mj-lt"/>
              </a:rPr>
              <a:t>generating</a:t>
            </a:r>
            <a:r>
              <a:rPr lang="fr-FR" sz="1600" b="1" dirty="0" smtClean="0">
                <a:latin typeface="+mj-lt"/>
              </a:rPr>
              <a:t> </a:t>
            </a:r>
            <a:r>
              <a:rPr lang="fr-FR" sz="1600" b="1" dirty="0" err="1" smtClean="0">
                <a:latin typeface="+mj-lt"/>
              </a:rPr>
              <a:t>activities</a:t>
            </a:r>
            <a:r>
              <a:rPr lang="fr-FR" sz="1600" b="1" dirty="0" smtClean="0">
                <a:latin typeface="+mj-lt"/>
              </a:rPr>
              <a:t> and </a:t>
            </a:r>
            <a:r>
              <a:rPr lang="fr-FR" sz="1600" b="1" dirty="0" err="1" smtClean="0">
                <a:latin typeface="+mj-lt"/>
              </a:rPr>
              <a:t>mobilization</a:t>
            </a:r>
            <a:r>
              <a:rPr lang="fr-FR" sz="1600" b="1" dirty="0" smtClean="0">
                <a:latin typeface="+mj-lt"/>
              </a:rPr>
              <a:t> of the population around the </a:t>
            </a:r>
            <a:r>
              <a:rPr lang="fr-FR" sz="1600" b="1" dirty="0" err="1" smtClean="0">
                <a:latin typeface="+mj-lt"/>
              </a:rPr>
              <a:t>agency’s</a:t>
            </a:r>
            <a:r>
              <a:rPr lang="fr-FR" sz="1600" b="1" dirty="0" smtClean="0">
                <a:latin typeface="+mj-lt"/>
              </a:rPr>
              <a:t> </a:t>
            </a:r>
            <a:r>
              <a:rPr lang="fr-FR" sz="1600" b="1" dirty="0" err="1" smtClean="0">
                <a:latin typeface="+mj-lt"/>
              </a:rPr>
              <a:t>projects</a:t>
            </a:r>
            <a:r>
              <a:rPr lang="fr-FR" sz="1600" b="1" dirty="0" smtClean="0">
                <a:latin typeface="+mj-lt"/>
              </a:rPr>
              <a:t>;</a:t>
            </a:r>
          </a:p>
          <a:p>
            <a:pPr>
              <a:buFont typeface="Wingdings" pitchFamily="2" charset="2"/>
              <a:buChar char="Ø"/>
            </a:pPr>
            <a:endParaRPr lang="fr-FR" sz="1600" b="1" dirty="0" smtClean="0">
              <a:latin typeface="+mj-lt"/>
            </a:endParaRPr>
          </a:p>
          <a:p>
            <a:endParaRPr lang="fr-FR" sz="1600" b="1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fr-FR" sz="1600" b="1" dirty="0" smtClean="0">
                <a:latin typeface="+mj-lt"/>
              </a:rPr>
              <a:t> </a:t>
            </a:r>
            <a:r>
              <a:rPr lang="fr-FR" sz="1600" b="1" dirty="0" err="1" smtClean="0">
                <a:latin typeface="+mj-lt"/>
              </a:rPr>
              <a:t>Capacity</a:t>
            </a:r>
            <a:r>
              <a:rPr lang="fr-FR" sz="1600" b="1" dirty="0" smtClean="0">
                <a:latin typeface="+mj-lt"/>
              </a:rPr>
              <a:t> </a:t>
            </a:r>
            <a:r>
              <a:rPr lang="fr-FR" sz="1600" b="1" dirty="0" err="1" smtClean="0">
                <a:latin typeface="+mj-lt"/>
              </a:rPr>
              <a:t>reinforcement</a:t>
            </a:r>
            <a:r>
              <a:rPr lang="fr-FR" sz="1600" b="1" dirty="0" smtClean="0">
                <a:latin typeface="+mj-lt"/>
              </a:rPr>
              <a:t> for the </a:t>
            </a:r>
            <a:r>
              <a:rPr lang="fr-FR" sz="1600" b="1" dirty="0" err="1" smtClean="0">
                <a:latin typeface="+mj-lt"/>
              </a:rPr>
              <a:t>partners</a:t>
            </a:r>
            <a:r>
              <a:rPr lang="fr-FR" sz="1600" b="1" dirty="0" smtClean="0">
                <a:latin typeface="+mj-lt"/>
              </a:rPr>
              <a:t> in the local </a:t>
            </a:r>
            <a:r>
              <a:rPr lang="fr-FR" sz="1600" b="1" dirty="0" err="1" smtClean="0">
                <a:latin typeface="+mj-lt"/>
              </a:rPr>
              <a:t>development</a:t>
            </a:r>
            <a:r>
              <a:rPr lang="fr-FR" sz="1600" b="1" dirty="0" smtClean="0">
                <a:latin typeface="+mj-lt"/>
              </a:rPr>
              <a:t> efforts;</a:t>
            </a:r>
          </a:p>
          <a:p>
            <a:endParaRPr lang="fr-FR" sz="1600" b="1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endParaRPr lang="fr-FR" sz="1600" b="1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fr-FR" sz="1600" b="1" dirty="0" smtClean="0">
                <a:latin typeface="+mj-lt"/>
              </a:rPr>
              <a:t> </a:t>
            </a:r>
            <a:r>
              <a:rPr lang="fr-FR" sz="1600" b="1" dirty="0" err="1" smtClean="0">
                <a:latin typeface="+mj-lt"/>
              </a:rPr>
              <a:t>Vocational</a:t>
            </a:r>
            <a:r>
              <a:rPr lang="fr-FR" sz="1600" b="1" dirty="0" smtClean="0">
                <a:latin typeface="+mj-lt"/>
              </a:rPr>
              <a:t> training for </a:t>
            </a:r>
            <a:r>
              <a:rPr lang="fr-FR" sz="1600" b="1" dirty="0" err="1" smtClean="0">
                <a:latin typeface="+mj-lt"/>
              </a:rPr>
              <a:t>young</a:t>
            </a:r>
            <a:r>
              <a:rPr lang="fr-FR" sz="1600" b="1" dirty="0" smtClean="0">
                <a:latin typeface="+mj-lt"/>
              </a:rPr>
              <a:t> drop-outs.</a:t>
            </a:r>
          </a:p>
        </p:txBody>
      </p:sp>
      <p:sp>
        <p:nvSpPr>
          <p:cNvPr id="5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58800"/>
          </a:xfrm>
          <a:solidFill>
            <a:srgbClr val="FB6A18"/>
          </a:solidFill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tabLst>
                <a:tab pos="361950" algn="l"/>
              </a:tabLst>
              <a:defRPr/>
            </a:pPr>
            <a:r>
              <a:rPr lang="fr-F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10"/>
          <p:cNvSpPr txBox="1">
            <a:spLocks noChangeArrowheads="1"/>
          </p:cNvSpPr>
          <p:nvPr/>
        </p:nvSpPr>
        <p:spPr bwMode="auto">
          <a:xfrm>
            <a:off x="285720" y="1066800"/>
            <a:ext cx="857256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1600" b="1" dirty="0" smtClean="0">
                <a:latin typeface="Arial Narrow" pitchFamily="34" charset="0"/>
              </a:rPr>
              <a:t> The </a:t>
            </a:r>
            <a:r>
              <a:rPr lang="fr-FR" sz="1600" b="1" dirty="0" err="1" smtClean="0">
                <a:latin typeface="Arial Narrow" pitchFamily="34" charset="0"/>
              </a:rPr>
              <a:t>beneficiaries</a:t>
            </a:r>
            <a:r>
              <a:rPr lang="fr-FR" sz="1600" b="1" dirty="0" smtClean="0">
                <a:latin typeface="Arial Narrow" pitchFamily="34" charset="0"/>
              </a:rPr>
              <a:t> are </a:t>
            </a:r>
            <a:r>
              <a:rPr lang="fr-FR" sz="1600" b="1" dirty="0" err="1" smtClean="0">
                <a:latin typeface="Arial Narrow" pitchFamily="34" charset="0"/>
              </a:rPr>
              <a:t>permanently</a:t>
            </a:r>
            <a:r>
              <a:rPr lang="fr-FR" sz="1600" b="1" dirty="0" smtClean="0">
                <a:latin typeface="Arial Narrow" pitchFamily="34" charset="0"/>
              </a:rPr>
              <a:t> </a:t>
            </a:r>
            <a:r>
              <a:rPr lang="fr-FR" sz="1600" b="1" dirty="0" err="1" smtClean="0">
                <a:latin typeface="Arial Narrow" pitchFamily="34" charset="0"/>
              </a:rPr>
              <a:t>kept</a:t>
            </a:r>
            <a:r>
              <a:rPr lang="fr-FR" sz="1600" b="1" dirty="0" smtClean="0">
                <a:latin typeface="Arial Narrow" pitchFamily="34" charset="0"/>
              </a:rPr>
              <a:t> </a:t>
            </a:r>
            <a:r>
              <a:rPr lang="fr-FR" sz="1600" b="1" dirty="0" err="1" smtClean="0">
                <a:latin typeface="Arial Narrow" pitchFamily="34" charset="0"/>
              </a:rPr>
              <a:t>informed</a:t>
            </a:r>
            <a:r>
              <a:rPr lang="fr-FR" sz="1600" b="1" dirty="0" smtClean="0">
                <a:latin typeface="Arial Narrow" pitchFamily="34" charset="0"/>
              </a:rPr>
              <a:t> about the </a:t>
            </a:r>
            <a:r>
              <a:rPr lang="fr-FR" sz="1600" b="1" dirty="0" err="1" smtClean="0">
                <a:latin typeface="Arial Narrow" pitchFamily="34" charset="0"/>
              </a:rPr>
              <a:t>progress</a:t>
            </a:r>
            <a:r>
              <a:rPr lang="fr-FR" sz="1600" b="1" dirty="0" smtClean="0">
                <a:latin typeface="Arial Narrow" pitchFamily="34" charset="0"/>
              </a:rPr>
              <a:t> of the </a:t>
            </a:r>
            <a:r>
              <a:rPr lang="fr-FR" sz="1600" b="1" dirty="0" err="1" smtClean="0">
                <a:latin typeface="Arial Narrow" pitchFamily="34" charset="0"/>
              </a:rPr>
              <a:t>projects</a:t>
            </a:r>
            <a:r>
              <a:rPr lang="fr-FR" sz="1600" b="1" dirty="0" smtClean="0">
                <a:latin typeface="Arial Narrow" pitchFamily="34" charset="0"/>
              </a:rPr>
              <a:t> </a:t>
            </a:r>
            <a:r>
              <a:rPr lang="fr-FR" sz="1600" b="1" dirty="0" err="1" smtClean="0">
                <a:latin typeface="Arial Narrow" pitchFamily="34" charset="0"/>
              </a:rPr>
              <a:t>through</a:t>
            </a:r>
            <a:r>
              <a:rPr lang="fr-FR" sz="1600" b="1" dirty="0" smtClean="0">
                <a:latin typeface="Arial Narrow" pitchFamily="34" charset="0"/>
              </a:rPr>
              <a:t> the agents of the ADDS on the </a:t>
            </a:r>
            <a:r>
              <a:rPr lang="fr-FR" sz="1600" b="1" dirty="0" err="1" smtClean="0">
                <a:latin typeface="Arial Narrow" pitchFamily="34" charset="0"/>
              </a:rPr>
              <a:t>field</a:t>
            </a:r>
            <a:r>
              <a:rPr lang="fr-FR" sz="1600" b="1" dirty="0" smtClean="0">
                <a:latin typeface="Arial Narrow" pitchFamily="34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endParaRPr lang="fr-FR" sz="1000" b="1" dirty="0" smtClean="0">
              <a:latin typeface="Arial Narrow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1600" b="1" dirty="0" smtClean="0">
                <a:latin typeface="Arial Narrow" pitchFamily="34" charset="0"/>
              </a:rPr>
              <a:t> Information meetings with the local </a:t>
            </a:r>
            <a:r>
              <a:rPr lang="fr-FR" sz="1600" b="1" dirty="0" err="1" smtClean="0">
                <a:latin typeface="Arial Narrow" pitchFamily="34" charset="0"/>
              </a:rPr>
              <a:t>partners</a:t>
            </a:r>
            <a:r>
              <a:rPr lang="fr-FR" sz="1600" b="1" dirty="0" smtClean="0">
                <a:latin typeface="Arial Narrow" pitchFamily="34" charset="0"/>
              </a:rPr>
              <a:t> (</a:t>
            </a:r>
            <a:r>
              <a:rPr lang="fr-FR" sz="1600" b="1" dirty="0" err="1" smtClean="0">
                <a:latin typeface="Arial Narrow" pitchFamily="34" charset="0"/>
              </a:rPr>
              <a:t>regional</a:t>
            </a:r>
            <a:r>
              <a:rPr lang="fr-FR" sz="1600" b="1" dirty="0" smtClean="0">
                <a:latin typeface="Arial Narrow" pitchFamily="34" charset="0"/>
              </a:rPr>
              <a:t> </a:t>
            </a:r>
            <a:r>
              <a:rPr lang="fr-FR" sz="1600" b="1" dirty="0" err="1" smtClean="0">
                <a:latin typeface="Arial Narrow" pitchFamily="34" charset="0"/>
              </a:rPr>
              <a:t>councils</a:t>
            </a:r>
            <a:r>
              <a:rPr lang="fr-FR" sz="1600" b="1" dirty="0" smtClean="0">
                <a:latin typeface="Arial Narrow" pitchFamily="34" charset="0"/>
              </a:rPr>
              <a:t>, communes, </a:t>
            </a:r>
            <a:r>
              <a:rPr lang="fr-FR" sz="1600" b="1" dirty="0" err="1" smtClean="0">
                <a:latin typeface="Arial Narrow" pitchFamily="34" charset="0"/>
              </a:rPr>
              <a:t>prefectures</a:t>
            </a:r>
            <a:r>
              <a:rPr lang="fr-FR" sz="1600" b="1" dirty="0" smtClean="0">
                <a:latin typeface="Arial Narrow" pitchFamily="34" charset="0"/>
              </a:rPr>
              <a:t>, </a:t>
            </a:r>
            <a:r>
              <a:rPr lang="fr-FR" sz="1600" b="1" dirty="0" err="1" smtClean="0">
                <a:latin typeface="Arial Narrow" pitchFamily="34" charset="0"/>
              </a:rPr>
              <a:t>sub</a:t>
            </a:r>
            <a:r>
              <a:rPr lang="fr-FR" sz="1600" b="1" dirty="0" smtClean="0">
                <a:latin typeface="Arial Narrow" pitchFamily="34" charset="0"/>
              </a:rPr>
              <a:t>-</a:t>
            </a:r>
            <a:r>
              <a:rPr lang="fr-FR" sz="1600" b="1" dirty="0" err="1" smtClean="0">
                <a:latin typeface="Arial Narrow" pitchFamily="34" charset="0"/>
              </a:rPr>
              <a:t>prefectures</a:t>
            </a:r>
            <a:r>
              <a:rPr lang="fr-FR" sz="1600" b="1" dirty="0" smtClean="0">
                <a:latin typeface="Arial Narrow" pitchFamily="34" charset="0"/>
              </a:rPr>
              <a:t>, </a:t>
            </a:r>
            <a:r>
              <a:rPr lang="fr-FR" sz="1600" b="1" dirty="0" err="1" smtClean="0">
                <a:latin typeface="Arial Narrow" pitchFamily="34" charset="0"/>
              </a:rPr>
              <a:t>NGOs</a:t>
            </a:r>
            <a:r>
              <a:rPr lang="fr-FR" sz="1600" b="1" dirty="0" smtClean="0">
                <a:latin typeface="Arial Narrow" pitchFamily="34" charset="0"/>
              </a:rPr>
              <a:t>, </a:t>
            </a:r>
            <a:r>
              <a:rPr lang="fr-FR" sz="1600" b="1" dirty="0" err="1" smtClean="0">
                <a:latin typeface="Arial Narrow" pitchFamily="34" charset="0"/>
              </a:rPr>
              <a:t>neighbourhood</a:t>
            </a:r>
            <a:r>
              <a:rPr lang="fr-FR" sz="1600" b="1" dirty="0" smtClean="0">
                <a:latin typeface="Arial Narrow" pitchFamily="34" charset="0"/>
              </a:rPr>
              <a:t> </a:t>
            </a:r>
            <a:r>
              <a:rPr lang="fr-FR" sz="1600" b="1" dirty="0" err="1" smtClean="0">
                <a:latin typeface="Arial Narrow" pitchFamily="34" charset="0"/>
              </a:rPr>
              <a:t>committees</a:t>
            </a:r>
            <a:r>
              <a:rPr lang="fr-FR" sz="1600" b="1" dirty="0" smtClean="0">
                <a:latin typeface="Arial Narrow" pitchFamily="34" charset="0"/>
              </a:rPr>
              <a:t>, </a:t>
            </a:r>
            <a:r>
              <a:rPr lang="fr-FR" sz="1600" b="1" dirty="0" err="1" smtClean="0">
                <a:latin typeface="Arial Narrow" pitchFamily="34" charset="0"/>
              </a:rPr>
              <a:t>prominent</a:t>
            </a:r>
            <a:r>
              <a:rPr lang="fr-FR" sz="1600" b="1" dirty="0" smtClean="0">
                <a:latin typeface="Arial Narrow" pitchFamily="34" charset="0"/>
              </a:rPr>
              <a:t> </a:t>
            </a:r>
            <a:r>
              <a:rPr lang="fr-FR" sz="1600" b="1" dirty="0" err="1" smtClean="0">
                <a:latin typeface="Arial Narrow" pitchFamily="34" charset="0"/>
              </a:rPr>
              <a:t>citizens</a:t>
            </a:r>
            <a:r>
              <a:rPr lang="fr-FR" sz="1600" b="1" dirty="0" smtClean="0">
                <a:latin typeface="Arial Narrow" pitchFamily="34" charset="0"/>
              </a:rPr>
              <a:t>, </a:t>
            </a:r>
            <a:r>
              <a:rPr lang="fr-FR" sz="1600" b="1" dirty="0" err="1" smtClean="0">
                <a:latin typeface="Arial Narrow" pitchFamily="34" charset="0"/>
              </a:rPr>
              <a:t>youth</a:t>
            </a:r>
            <a:r>
              <a:rPr lang="fr-FR" sz="1600" b="1" dirty="0" smtClean="0">
                <a:latin typeface="Arial Narrow" pitchFamily="34" charset="0"/>
              </a:rPr>
              <a:t>…etc.);</a:t>
            </a:r>
          </a:p>
          <a:p>
            <a:pPr>
              <a:buFont typeface="Wingdings" pitchFamily="2" charset="2"/>
              <a:buChar char="Ø"/>
            </a:pPr>
            <a:endParaRPr lang="fr-FR" sz="1000" b="1" dirty="0" smtClean="0">
              <a:latin typeface="Arial Narrow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1600" b="1" dirty="0" smtClean="0">
                <a:latin typeface="Arial Narrow" pitchFamily="34" charset="0"/>
              </a:rPr>
              <a:t> Information and dialogue </a:t>
            </a:r>
            <a:r>
              <a:rPr lang="fr-FR" sz="1600" b="1" dirty="0" err="1" smtClean="0">
                <a:latin typeface="Arial Narrow" pitchFamily="34" charset="0"/>
              </a:rPr>
              <a:t>inducing</a:t>
            </a:r>
            <a:r>
              <a:rPr lang="fr-FR" sz="1600" b="1" dirty="0" smtClean="0">
                <a:latin typeface="Arial Narrow" pitchFamily="34" charset="0"/>
              </a:rPr>
              <a:t> meetings with the </a:t>
            </a:r>
            <a:r>
              <a:rPr lang="fr-FR" sz="1600" b="1" dirty="0" err="1" smtClean="0">
                <a:latin typeface="Arial Narrow" pitchFamily="34" charset="0"/>
              </a:rPr>
              <a:t>beneficiary</a:t>
            </a:r>
            <a:r>
              <a:rPr lang="fr-FR" sz="1600" b="1" dirty="0" smtClean="0">
                <a:latin typeface="Arial Narrow" pitchFamily="34" charset="0"/>
              </a:rPr>
              <a:t> </a:t>
            </a:r>
            <a:r>
              <a:rPr lang="fr-FR" sz="1600" b="1" dirty="0" err="1" smtClean="0">
                <a:latin typeface="Arial Narrow" pitchFamily="34" charset="0"/>
              </a:rPr>
              <a:t>committees</a:t>
            </a:r>
            <a:r>
              <a:rPr lang="fr-FR" sz="1600" b="1" dirty="0" smtClean="0">
                <a:latin typeface="Arial Narrow" pitchFamily="34" charset="0"/>
              </a:rPr>
              <a:t> for the </a:t>
            </a:r>
            <a:r>
              <a:rPr lang="fr-FR" sz="1600" b="1" dirty="0" err="1" smtClean="0">
                <a:latin typeface="Arial Narrow" pitchFamily="34" charset="0"/>
              </a:rPr>
              <a:t>safety</a:t>
            </a:r>
            <a:r>
              <a:rPr lang="fr-FR" sz="1600" b="1" dirty="0" smtClean="0">
                <a:latin typeface="Arial Narrow" pitchFamily="34" charset="0"/>
              </a:rPr>
              <a:t> net program in Balbala, Damerjog, Douda, Adailou, Dikhil and Obock.</a:t>
            </a:r>
            <a:endParaRPr lang="fr-FR" sz="1600" dirty="0" smtClean="0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0" y="609600"/>
            <a:ext cx="8858312" cy="64069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>
              <a:spcBef>
                <a:spcPct val="0"/>
              </a:spcBef>
              <a:buClr>
                <a:schemeClr val="accent3"/>
              </a:buClr>
              <a:buSzPct val="95000"/>
              <a:tabLst>
                <a:tab pos="361950" algn="l"/>
              </a:tabLst>
              <a:defRPr/>
            </a:pPr>
            <a:r>
              <a:rPr lang="fr-FR" sz="1600" b="1" dirty="0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 – </a:t>
            </a:r>
            <a:r>
              <a:rPr lang="fr-FR" sz="1600" b="1" dirty="0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HOSTING AWARENESS RAISING ACTIVITIES</a:t>
            </a:r>
          </a:p>
        </p:txBody>
      </p:sp>
      <p:pic>
        <p:nvPicPr>
          <p:cNvPr id="7" name="Image 6" descr="IMG_88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3143248"/>
            <a:ext cx="214314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DSC0486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3143248"/>
            <a:ext cx="207170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 descr="C:\Users\raaouled\Desktop\photo de la soirée Non contre le drogue qrt.7\20140327_2211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7" y="3143248"/>
            <a:ext cx="207170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 descr="no drogue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3143249"/>
            <a:ext cx="2428892" cy="164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 descr="20140604_09222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4857760"/>
            <a:ext cx="214314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 descr="20140604_093112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5984" y="4786322"/>
            <a:ext cx="214314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20140604_093353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9124" y="4786322"/>
            <a:ext cx="200026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 descr="20140604_093629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29388" y="4786322"/>
            <a:ext cx="242889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58800"/>
          </a:xfrm>
          <a:solidFill>
            <a:srgbClr val="FB6A18"/>
          </a:solidFill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SzPct val="95000"/>
              <a:tabLst>
                <a:tab pos="361950" algn="l"/>
              </a:tabLst>
              <a:defRPr/>
            </a:pPr>
            <a:r>
              <a:rPr lang="fr-F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 CARRIED OUT IN 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0" y="0"/>
            <a:ext cx="9144000" cy="500066"/>
          </a:xfrm>
          <a:prstGeom prst="rect">
            <a:avLst/>
          </a:prstGeom>
          <a:solidFill>
            <a:srgbClr val="FB6A18"/>
          </a:solidFill>
        </p:spPr>
        <p:txBody>
          <a:bodyPr vert="horz">
            <a:noAutofit/>
          </a:bodyPr>
          <a:lstStyle/>
          <a:p>
            <a:pPr marL="274320" lvl="0" indent="-274320" algn="ctr">
              <a:buClr>
                <a:schemeClr val="accent3"/>
              </a:buClr>
              <a:buSzPct val="95000"/>
              <a:tabLst>
                <a:tab pos="361950" algn="l"/>
              </a:tabLst>
              <a:defRPr/>
            </a:pP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ACTIVITIES CARRIED OUT IN 2014 ON THE 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PDUI AFD BALBALA 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PROJECT</a:t>
            </a: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142844" y="571480"/>
            <a:ext cx="8858312" cy="42862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>
              <a:spcBef>
                <a:spcPct val="0"/>
              </a:spcBef>
              <a:buClr>
                <a:schemeClr val="accent3"/>
              </a:buClr>
              <a:buSzPct val="95000"/>
              <a:tabLst>
                <a:tab pos="361950" algn="l"/>
              </a:tabLst>
              <a:defRPr/>
            </a:pPr>
            <a:r>
              <a:rPr lang="fr-FR" sz="15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                                </a:t>
            </a:r>
            <a:r>
              <a:rPr lang="fr-FR" sz="1500" b="1" dirty="0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III – VOCATIONAL TRAINING</a:t>
            </a:r>
          </a:p>
        </p:txBody>
      </p:sp>
      <p:graphicFrame>
        <p:nvGraphicFramePr>
          <p:cNvPr id="6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0" y="928671"/>
          <a:ext cx="9144032" cy="2643199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4002405"/>
                <a:gridCol w="1560195"/>
                <a:gridCol w="2166000"/>
                <a:gridCol w="1415432"/>
              </a:tblGrid>
              <a:tr h="336452">
                <a:tc>
                  <a:txBody>
                    <a:bodyPr/>
                    <a:lstStyle/>
                    <a:p>
                      <a:r>
                        <a:rPr lang="fr-FR" sz="18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Stream</a:t>
                      </a:r>
                      <a:endParaRPr lang="fr-FR" sz="180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Number</a:t>
                      </a:r>
                      <a:r>
                        <a:rPr lang="fr-FR" sz="18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of </a:t>
                      </a:r>
                      <a:r>
                        <a:rPr lang="fr-FR" sz="180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beneficiaries</a:t>
                      </a:r>
                      <a:endParaRPr lang="fr-FR" sz="180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Training center</a:t>
                      </a:r>
                      <a:endParaRPr lang="fr-FR" sz="180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Funding</a:t>
                      </a:r>
                      <a:endParaRPr lang="fr-FR" sz="180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</a:tr>
              <a:tr h="376033">
                <a:tc>
                  <a:txBody>
                    <a:bodyPr/>
                    <a:lstStyle/>
                    <a:p>
                      <a:r>
                        <a:rPr lang="fr-FR" sz="16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Tool</a:t>
                      </a:r>
                      <a:r>
                        <a:rPr lang="fr-FR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kits </a:t>
                      </a:r>
                      <a:r>
                        <a:rPr lang="fr-FR" sz="16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given</a:t>
                      </a:r>
                      <a:r>
                        <a:rPr lang="fr-FR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to </a:t>
                      </a:r>
                      <a:r>
                        <a:rPr lang="fr-FR" sz="16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young</a:t>
                      </a:r>
                      <a:r>
                        <a:rPr lang="fr-FR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fr-FR" sz="16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trainees</a:t>
                      </a:r>
                      <a:endParaRPr lang="fr-FR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30</a:t>
                      </a:r>
                      <a:endParaRPr lang="fr-FR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LIC (</a:t>
                      </a:r>
                      <a:r>
                        <a:rPr lang="fr-FR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Secondary</a:t>
                      </a:r>
                      <a:r>
                        <a:rPr lang="fr-FR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fr-FR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School</a:t>
                      </a:r>
                      <a:r>
                        <a:rPr lang="fr-FR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for </a:t>
                      </a:r>
                      <a:r>
                        <a:rPr lang="fr-FR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vocational</a:t>
                      </a:r>
                      <a:r>
                        <a:rPr lang="fr-FR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training)</a:t>
                      </a:r>
                      <a:endParaRPr lang="fr-FR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AFD</a:t>
                      </a:r>
                      <a:endParaRPr lang="fr-FR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3439">
                <a:tc>
                  <a:txBody>
                    <a:bodyPr/>
                    <a:lstStyle/>
                    <a:p>
                      <a:r>
                        <a:rPr lang="fr-FR" sz="16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Driving</a:t>
                      </a:r>
                      <a:r>
                        <a:rPr lang="fr-FR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licence training </a:t>
                      </a:r>
                      <a:endParaRPr lang="fr-FR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25</a:t>
                      </a:r>
                      <a:endParaRPr lang="fr-FR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Driving</a:t>
                      </a:r>
                      <a:r>
                        <a:rPr lang="fr-FR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fr-FR" sz="16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School</a:t>
                      </a:r>
                      <a:endParaRPr lang="fr-FR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FSN</a:t>
                      </a:r>
                      <a:endParaRPr lang="fr-FR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25">
                <a:tc>
                  <a:txBody>
                    <a:bodyPr/>
                    <a:lstStyle/>
                    <a:p>
                      <a:r>
                        <a:rPr lang="fr-FR" sz="16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Follow</a:t>
                      </a:r>
                      <a:r>
                        <a:rPr lang="fr-FR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up on </a:t>
                      </a:r>
                      <a:r>
                        <a:rPr lang="fr-FR" sz="16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heavy</a:t>
                      </a:r>
                      <a:r>
                        <a:rPr lang="fr-FR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truck </a:t>
                      </a:r>
                      <a:r>
                        <a:rPr lang="fr-FR" sz="16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driving</a:t>
                      </a:r>
                      <a:r>
                        <a:rPr lang="fr-FR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fr-FR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fr-FR" sz="16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trainees</a:t>
                      </a:r>
                      <a:endParaRPr lang="fr-FR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90</a:t>
                      </a:r>
                      <a:endParaRPr lang="fr-FR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Driving</a:t>
                      </a:r>
                      <a:r>
                        <a:rPr lang="fr-FR" sz="16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fr-FR" sz="16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School</a:t>
                      </a:r>
                      <a:endParaRPr lang="fr-FR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FSN/AFD</a:t>
                      </a:r>
                      <a:endParaRPr lang="fr-FR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25"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Total </a:t>
                      </a:r>
                      <a:endParaRPr lang="fr-FR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145</a:t>
                      </a:r>
                      <a:endParaRPr lang="fr-FR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</a:tr>
            </a:tbl>
          </a:graphicData>
        </a:graphic>
      </p:graphicFrame>
      <p:pic>
        <p:nvPicPr>
          <p:cNvPr id="8" name="Image 7" descr="_MG_078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352800"/>
            <a:ext cx="4857752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DSC_377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428624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FB6A18"/>
          </a:solidFill>
        </p:spPr>
        <p:txBody>
          <a:bodyPr vert="horz">
            <a:noAutofit/>
          </a:bodyPr>
          <a:lstStyle/>
          <a:p>
            <a:pPr marL="274320" lvl="0" indent="-274320" algn="ctr">
              <a:spcBef>
                <a:spcPct val="0"/>
              </a:spcBef>
              <a:buClr>
                <a:schemeClr val="accent3"/>
              </a:buClr>
              <a:buSzPct val="95000"/>
              <a:tabLst>
                <a:tab pos="361950" algn="l"/>
              </a:tabLst>
              <a:defRPr/>
            </a:pP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ACTIVITIES CARRIED OUT  IN 2014 ON THE PREPUD BAD PROJECT</a:t>
            </a: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0" y="533400"/>
            <a:ext cx="8858312" cy="685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>
              <a:spcBef>
                <a:spcPct val="0"/>
              </a:spcBef>
              <a:buClr>
                <a:schemeClr val="accent3"/>
              </a:buClr>
              <a:buSzPct val="95000"/>
              <a:tabLst>
                <a:tab pos="361950" algn="l"/>
              </a:tabLst>
              <a:defRPr/>
            </a:pPr>
            <a:r>
              <a:rPr lang="fr-FR" b="1" dirty="0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I – </a:t>
            </a:r>
            <a:r>
              <a:rPr lang="fr-FR" b="1" dirty="0" err="1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Analysis</a:t>
            </a:r>
            <a:r>
              <a:rPr lang="fr-FR" b="1" dirty="0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 and validation sessions for </a:t>
            </a:r>
            <a:r>
              <a:rPr lang="fr-FR" b="1" dirty="0" err="1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community</a:t>
            </a:r>
            <a:r>
              <a:rPr lang="fr-FR" b="1" dirty="0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 </a:t>
            </a:r>
            <a:r>
              <a:rPr lang="fr-FR" b="1" dirty="0" err="1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microprojects</a:t>
            </a:r>
            <a:r>
              <a:rPr lang="fr-FR" b="1" dirty="0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 by the FDC </a:t>
            </a:r>
            <a:r>
              <a:rPr lang="fr-FR" b="1" dirty="0" err="1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committee</a:t>
            </a:r>
            <a:endParaRPr lang="fr-FR" b="1" dirty="0" smtClean="0">
              <a:solidFill>
                <a:srgbClr val="1A49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0" name="Image 9" descr="developpement local art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24400"/>
            <a:ext cx="2895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 descr="IMG_159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4724400"/>
            <a:ext cx="321471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 descr="IMG_822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4724400"/>
            <a:ext cx="314324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Tableau 12"/>
          <p:cNvGraphicFramePr>
            <a:graphicFrameLocks noGrp="1"/>
          </p:cNvGraphicFramePr>
          <p:nvPr/>
        </p:nvGraphicFramePr>
        <p:xfrm>
          <a:off x="-1" y="1066800"/>
          <a:ext cx="9144001" cy="3567920"/>
        </p:xfrm>
        <a:graphic>
          <a:graphicData uri="http://schemas.openxmlformats.org/drawingml/2006/table">
            <a:tbl>
              <a:tblPr/>
              <a:tblGrid>
                <a:gridCol w="1295401"/>
                <a:gridCol w="2438400"/>
                <a:gridCol w="2438400"/>
                <a:gridCol w="2971800"/>
              </a:tblGrid>
              <a:tr h="6096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latin typeface="Arial Narrow" pitchFamily="34" charset="0"/>
                          <a:ea typeface="Times New Roman"/>
                          <a:cs typeface="Calibri"/>
                        </a:rPr>
                        <a:t>REGIONS</a:t>
                      </a:r>
                      <a:endParaRPr lang="fr-FR" sz="18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NUMBER</a:t>
                      </a:r>
                      <a:r>
                        <a:rPr lang="fr-FR" sz="1800" b="1" baseline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OF SUBMITTED PROJECTS</a:t>
                      </a:r>
                      <a:endParaRPr lang="fr-FR" sz="18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latin typeface="Arial Narrow" pitchFamily="34" charset="0"/>
                          <a:ea typeface="Times New Roman"/>
                          <a:cs typeface="Calibri"/>
                        </a:rPr>
                        <a:t>NUMBER OF APPROVED PROJECTS</a:t>
                      </a:r>
                      <a:endParaRPr lang="fr-FR" sz="18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DATES</a:t>
                      </a:r>
                      <a:r>
                        <a:rPr lang="fr-FR" sz="1800" b="1" baseline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FOR THE VALIDATION MEETINGS</a:t>
                      </a:r>
                      <a:endParaRPr lang="fr-FR" sz="18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</a:tr>
              <a:tr h="413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 pitchFamily="34" charset="0"/>
                          <a:ea typeface="Times New Roman"/>
                          <a:cs typeface="Calibri"/>
                        </a:rPr>
                        <a:t>ALI-SABIEH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33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16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27th</a:t>
                      </a:r>
                      <a:r>
                        <a:rPr lang="fr-FR" sz="1600" b="1" baseline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of May 2014 and 8th </a:t>
                      </a:r>
                      <a:r>
                        <a:rPr lang="fr-FR" sz="1600" b="1" baseline="0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nov</a:t>
                      </a:r>
                      <a:r>
                        <a:rPr lang="fr-FR" sz="1600" b="1" baseline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2014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8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 pitchFamily="34" charset="0"/>
                          <a:ea typeface="Times New Roman"/>
                          <a:cs typeface="Calibri"/>
                        </a:rPr>
                        <a:t>TADJOURAH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46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19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14th</a:t>
                      </a:r>
                      <a:r>
                        <a:rPr lang="fr-FR" sz="1600" b="1" baseline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May</a:t>
                      </a: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2014 and 17th </a:t>
                      </a:r>
                      <a:r>
                        <a:rPr lang="fr-FR" sz="1600" b="1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nov</a:t>
                      </a:r>
                      <a:r>
                        <a:rPr lang="fr-FR" sz="1600" b="1" baseline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2014</a:t>
                      </a:r>
                      <a:endParaRPr lang="fr-FR" sz="1600" b="1" dirty="0" smtClean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8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 pitchFamily="34" charset="0"/>
                          <a:ea typeface="Times New Roman"/>
                          <a:cs typeface="Calibri"/>
                        </a:rPr>
                        <a:t>OBOCK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latin typeface="Arial Narrow" pitchFamily="34" charset="0"/>
                          <a:ea typeface="Times New Roman"/>
                          <a:cs typeface="Calibri"/>
                        </a:rPr>
                        <a:t>13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latin typeface="Arial Narrow" pitchFamily="34" charset="0"/>
                          <a:ea typeface="Times New Roman"/>
                          <a:cs typeface="Calibri"/>
                        </a:rPr>
                        <a:t>4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7th</a:t>
                      </a:r>
                      <a:r>
                        <a:rPr lang="fr-FR" sz="1600" b="1" baseline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600" b="1" baseline="0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June</a:t>
                      </a: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2014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9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 pitchFamily="34" charset="0"/>
                          <a:ea typeface="Times New Roman"/>
                          <a:cs typeface="Calibri"/>
                        </a:rPr>
                        <a:t>ARTA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Calibri"/>
                        </a:rPr>
                        <a:t>27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Calibri"/>
                        </a:rPr>
                        <a:t>13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1st session the 10th May and 2</a:t>
                      </a:r>
                      <a:r>
                        <a:rPr lang="fr-FR" sz="1600" b="1" baseline="3000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nd</a:t>
                      </a:r>
                      <a:r>
                        <a:rPr lang="fr-FR" sz="1600" b="1" baseline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session the 7th </a:t>
                      </a:r>
                      <a:r>
                        <a:rPr lang="fr-FR" sz="1600" b="1" baseline="0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September</a:t>
                      </a:r>
                      <a:r>
                        <a:rPr lang="fr-FR" sz="1600" b="1" baseline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2014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8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 pitchFamily="34" charset="0"/>
                          <a:ea typeface="Times New Roman"/>
                          <a:cs typeface="Calibri"/>
                        </a:rPr>
                        <a:t>DIKHIL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latin typeface="Arial Narrow" pitchFamily="34" charset="0"/>
                          <a:ea typeface="Times New Roman"/>
                          <a:cs typeface="Calibri"/>
                        </a:rPr>
                        <a:t>22</a:t>
                      </a:r>
                      <a:endParaRPr lang="fr-FR" sz="16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latin typeface="Arial Narrow" pitchFamily="34" charset="0"/>
                          <a:ea typeface="Times New Roman"/>
                          <a:cs typeface="Calibri"/>
                        </a:rPr>
                        <a:t>7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23rd</a:t>
                      </a:r>
                      <a:r>
                        <a:rPr lang="fr-FR" sz="1600" b="1" baseline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600" b="1" baseline="0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June</a:t>
                      </a: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2014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latin typeface="Arial Narrow" pitchFamily="34" charset="0"/>
                          <a:ea typeface="Times New Roman"/>
                          <a:cs typeface="Calibri"/>
                        </a:rPr>
                        <a:t>TOTAL 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141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 pitchFamily="34" charset="0"/>
                          <a:ea typeface="Times New Roman"/>
                          <a:cs typeface="Calibri"/>
                        </a:rPr>
                        <a:t>59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</a:tr>
            </a:tbl>
          </a:graphicData>
        </a:graphic>
      </p:graphicFrame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0"/>
            <a:ext cx="7715272" cy="485056"/>
          </a:xfrm>
        </p:spPr>
        <p:txBody>
          <a:bodyPr>
            <a:noAutofit/>
          </a:bodyPr>
          <a:lstStyle/>
          <a:p>
            <a:r>
              <a:rPr lang="fr-FR" sz="1800" b="1" dirty="0" smtClean="0">
                <a:solidFill>
                  <a:srgbClr val="1A496C"/>
                </a:solidFill>
              </a:rPr>
              <a:t>II. </a:t>
            </a:r>
            <a:r>
              <a:rPr lang="fr-FR" sz="1800" b="1" dirty="0" err="1" smtClean="0">
                <a:solidFill>
                  <a:srgbClr val="1A496C"/>
                </a:solidFill>
              </a:rPr>
              <a:t>Capacity</a:t>
            </a:r>
            <a:r>
              <a:rPr lang="fr-FR" sz="1800" b="1" dirty="0" smtClean="0">
                <a:solidFill>
                  <a:srgbClr val="1A496C"/>
                </a:solidFill>
              </a:rPr>
              <a:t> </a:t>
            </a:r>
            <a:r>
              <a:rPr lang="fr-FR" sz="1800" b="1" dirty="0" err="1" smtClean="0">
                <a:solidFill>
                  <a:srgbClr val="1A496C"/>
                </a:solidFill>
              </a:rPr>
              <a:t>reinforcement</a:t>
            </a:r>
            <a:r>
              <a:rPr lang="fr-FR" sz="1800" b="1" dirty="0" smtClean="0">
                <a:solidFill>
                  <a:srgbClr val="1A496C"/>
                </a:solidFill>
              </a:rPr>
              <a:t> for local </a:t>
            </a:r>
            <a:r>
              <a:rPr lang="fr-FR" sz="1800" b="1" dirty="0" err="1" smtClean="0">
                <a:solidFill>
                  <a:srgbClr val="1A496C"/>
                </a:solidFill>
              </a:rPr>
              <a:t>authorities</a:t>
            </a:r>
            <a:endParaRPr lang="fr-FR" sz="1800" b="1" dirty="0">
              <a:solidFill>
                <a:srgbClr val="1A496C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536268"/>
          <a:ext cx="9144000" cy="3686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488"/>
                <a:gridCol w="2002544"/>
                <a:gridCol w="2016224"/>
                <a:gridCol w="2267744"/>
              </a:tblGrid>
              <a:tr h="559592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Theme</a:t>
                      </a:r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" b="1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Dates </a:t>
                      </a:r>
                    </a:p>
                    <a:p>
                      <a:pPr algn="ctr"/>
                      <a:endParaRPr lang="fr-FR" sz="18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Number</a:t>
                      </a:r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of participants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Place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</a:tr>
              <a:tr h="529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Collection and </a:t>
                      </a:r>
                      <a:r>
                        <a:rPr lang="fr-FR" sz="1600" b="1" dirty="0" err="1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treatment</a:t>
                      </a: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of </a:t>
                      </a:r>
                      <a:r>
                        <a:rPr lang="fr-FR" sz="1600" b="1" dirty="0" err="1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solid</a:t>
                      </a: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600" b="1" dirty="0" err="1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waste</a:t>
                      </a: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;</a:t>
                      </a:r>
                      <a:endParaRPr lang="fr-FR" sz="16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7th </a:t>
                      </a:r>
                      <a:r>
                        <a:rPr lang="fr-FR" sz="1600" b="1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January</a:t>
                      </a: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2014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Sheraton </a:t>
                      </a: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Hôtel, </a:t>
                      </a:r>
                      <a:r>
                        <a:rPr lang="fr-FR" sz="16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Djibouti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Contracting Authority’s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Representative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;</a:t>
                      </a:r>
                      <a:endParaRPr lang="fr-FR" sz="16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18th to 22th</a:t>
                      </a:r>
                      <a:r>
                        <a:rPr lang="fr-FR" sz="1600" b="1" baseline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600" b="1" baseline="0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January</a:t>
                      </a: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6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2014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6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Sheraton </a:t>
                      </a: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Hôtel, Djibouti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Rural and urban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hydraulics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;</a:t>
                      </a:r>
                      <a:endParaRPr lang="fr-FR" sz="16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23rd to</a:t>
                      </a:r>
                      <a:r>
                        <a:rPr lang="fr-FR" sz="1600" b="1" baseline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27th </a:t>
                      </a:r>
                      <a:r>
                        <a:rPr lang="fr-FR" sz="1600" b="1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february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6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Sheraton </a:t>
                      </a: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Hôtel Djibouti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0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600" b="1" dirty="0" err="1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Development</a:t>
                      </a: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600" b="1" dirty="0" err="1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projects</a:t>
                      </a: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and </a:t>
                      </a:r>
                      <a:r>
                        <a:rPr lang="fr-FR" sz="1600" b="1" dirty="0" err="1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integration</a:t>
                      </a:r>
                      <a:r>
                        <a:rPr lang="fr-FR" sz="1600" b="1" baseline="0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of the civil society</a:t>
                      </a:r>
                      <a:endParaRPr lang="fr-FR" sz="16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15th to 19th </a:t>
                      </a:r>
                      <a:r>
                        <a:rPr lang="fr-FR" sz="1600" b="1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february</a:t>
                      </a: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6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2014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6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Sheraton </a:t>
                      </a: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Hôtel Djibouti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600" b="1" dirty="0" err="1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Organization</a:t>
                      </a: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and </a:t>
                      </a:r>
                      <a:r>
                        <a:rPr lang="fr-FR" sz="1600" b="1" dirty="0" err="1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functioning</a:t>
                      </a: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of local </a:t>
                      </a:r>
                      <a:r>
                        <a:rPr lang="fr-FR" sz="1600" b="1" dirty="0" err="1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governments</a:t>
                      </a: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;</a:t>
                      </a:r>
                      <a:endParaRPr lang="fr-FR" sz="16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18th</a:t>
                      </a:r>
                      <a:r>
                        <a:rPr lang="fr-FR" sz="1600" b="1" baseline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to </a:t>
                      </a: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22nd </a:t>
                      </a:r>
                      <a:r>
                        <a:rPr lang="fr-FR" sz="1600" b="1" dirty="0" err="1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march</a:t>
                      </a: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6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2014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29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6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Sheraton </a:t>
                      </a: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Hôtel Djibouti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6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Total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latin typeface="Arial Narrow" pitchFamily="34" charset="0"/>
                          <a:ea typeface="Calibri"/>
                          <a:cs typeface="Times New Roman"/>
                        </a:rPr>
                        <a:t>121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</a:tr>
            </a:tbl>
          </a:graphicData>
        </a:graphic>
      </p:graphicFrame>
      <p:pic>
        <p:nvPicPr>
          <p:cNvPr id="5" name="Image 4" descr="IMG_935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386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4038600"/>
            <a:ext cx="321471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C:\Documents and Settings\itmqrket\Local Settings\Temporary Internet Files\Content.Word\_MG_087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038601"/>
            <a:ext cx="3124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0" y="0"/>
            <a:ext cx="9144000" cy="571504"/>
          </a:xfrm>
          <a:prstGeom prst="rect">
            <a:avLst/>
          </a:prstGeom>
          <a:solidFill>
            <a:srgbClr val="FB6A18"/>
          </a:solidFill>
        </p:spPr>
        <p:txBody>
          <a:bodyPr vert="horz">
            <a:noAutofit/>
          </a:bodyPr>
          <a:lstStyle/>
          <a:p>
            <a:pPr marL="274320" lvl="0" indent="-274320" algn="ctr">
              <a:spcBef>
                <a:spcPct val="0"/>
              </a:spcBef>
              <a:buClr>
                <a:schemeClr val="accent3"/>
              </a:buClr>
              <a:buSzPct val="95000"/>
              <a:tabLst>
                <a:tab pos="361950" algn="l"/>
              </a:tabLst>
              <a:defRPr/>
            </a:pP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ACTIVITIES CARRIED OUT IN 2014 ON OTHER PROJECTS (PSAI, PRDL)</a:t>
            </a:r>
          </a:p>
        </p:txBody>
      </p:sp>
      <p:graphicFrame>
        <p:nvGraphicFramePr>
          <p:cNvPr id="6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285720" y="1628801"/>
          <a:ext cx="8572559" cy="2834640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2014203"/>
                <a:gridCol w="2428893"/>
                <a:gridCol w="1540273"/>
                <a:gridCol w="2589190"/>
              </a:tblGrid>
              <a:tr h="347095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Project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Action 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beneficiaries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Funding</a:t>
                      </a:r>
                      <a:endParaRPr lang="fr-FR" sz="18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</a:tr>
              <a:tr h="536419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Support to the Agricultural </a:t>
                      </a:r>
                      <a:r>
                        <a:rPr lang="fr-FR" sz="1600" b="1" dirty="0" err="1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Cooperatives</a:t>
                      </a:r>
                      <a:endParaRPr lang="fr-FR" sz="1600" b="1" dirty="0">
                        <a:solidFill>
                          <a:schemeClr val="bg1"/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Debt</a:t>
                      </a:r>
                      <a:r>
                        <a:rPr lang="fr-FR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Collection</a:t>
                      </a:r>
                      <a:r>
                        <a:rPr lang="fr-FR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fr-FR" sz="16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from</a:t>
                      </a:r>
                      <a:r>
                        <a:rPr lang="fr-FR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the sale of </a:t>
                      </a:r>
                      <a:r>
                        <a:rPr lang="fr-FR" sz="16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agricultral</a:t>
                      </a:r>
                      <a:r>
                        <a:rPr lang="fr-FR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fr-FR" sz="16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equipment</a:t>
                      </a:r>
                      <a:r>
                        <a:rPr lang="fr-FR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kits made by the CPEC</a:t>
                      </a:r>
                      <a:endParaRPr lang="fr-FR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170 kits</a:t>
                      </a:r>
                      <a:endParaRPr lang="fr-FR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FADES</a:t>
                      </a:r>
                      <a:endParaRPr lang="fr-FR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419">
                <a:tc>
                  <a:txBody>
                    <a:bodyPr/>
                    <a:lstStyle/>
                    <a:p>
                      <a:pPr algn="ctr"/>
                      <a:r>
                        <a:rPr lang="fr-FR" sz="1600" b="1" baseline="0" dirty="0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Djibouti Loyada Road Project (PRDL)</a:t>
                      </a:r>
                      <a:endParaRPr lang="fr-FR" sz="1600" b="1" dirty="0">
                        <a:solidFill>
                          <a:schemeClr val="bg1"/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Capacity</a:t>
                      </a:r>
                      <a:r>
                        <a:rPr lang="fr-FR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fr-FR" sz="16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reinforcement</a:t>
                      </a:r>
                      <a:r>
                        <a:rPr lang="fr-FR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for Self-help </a:t>
                      </a:r>
                      <a:r>
                        <a:rPr lang="fr-FR" sz="16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affinity</a:t>
                      </a:r>
                      <a:r>
                        <a:rPr lang="fr-FR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Groups</a:t>
                      </a:r>
                      <a:endParaRPr lang="fr-FR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25 groups </a:t>
                      </a:r>
                      <a:r>
                        <a:rPr lang="fr-FR" sz="16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created</a:t>
                      </a:r>
                      <a:endParaRPr lang="fr-FR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BID</a:t>
                      </a:r>
                      <a:endParaRPr lang="fr-FR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297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err="1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Occupationnal</a:t>
                      </a: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fr-FR" sz="1600" b="1" dirty="0" err="1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retraining</a:t>
                      </a: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 for</a:t>
                      </a:r>
                      <a:r>
                        <a:rPr lang="fr-FR" sz="1600" b="1" baseline="0" dirty="0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 dockers</a:t>
                      </a:r>
                      <a:endParaRPr lang="fr-FR" sz="1600" b="1" dirty="0">
                        <a:solidFill>
                          <a:schemeClr val="bg1"/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Follow</a:t>
                      </a:r>
                      <a:r>
                        <a:rPr lang="fr-FR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up and</a:t>
                      </a:r>
                      <a:r>
                        <a:rPr lang="fr-FR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supervision of the </a:t>
                      </a:r>
                      <a:r>
                        <a:rPr lang="fr-FR" sz="16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young</a:t>
                      </a:r>
                      <a:r>
                        <a:rPr lang="fr-FR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fr-FR" sz="16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trainees</a:t>
                      </a:r>
                      <a:r>
                        <a:rPr lang="fr-FR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(</a:t>
                      </a:r>
                      <a:r>
                        <a:rPr lang="fr-FR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transport, </a:t>
                      </a:r>
                      <a:r>
                        <a:rPr lang="fr-FR" sz="16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heavy</a:t>
                      </a:r>
                      <a:r>
                        <a:rPr lang="fr-FR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trucks)</a:t>
                      </a:r>
                      <a:endParaRPr lang="fr-FR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34 dockers</a:t>
                      </a:r>
                      <a:endParaRPr lang="fr-FR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Trust fund</a:t>
                      </a:r>
                      <a:r>
                        <a:rPr lang="fr-FR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 (Al Hamoudi)</a:t>
                      </a:r>
                      <a:r>
                        <a:rPr lang="fr-FR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Narrow" pitchFamily="34" charset="0"/>
                        </a:rPr>
                        <a:t>,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2590800"/>
            <a:ext cx="9144000" cy="31683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fr-FR" sz="1800" dirty="0" smtClean="0"/>
          </a:p>
          <a:p>
            <a:pPr>
              <a:buFont typeface="Wingdings" pitchFamily="2" charset="2"/>
              <a:buChar char="Ø"/>
            </a:pPr>
            <a:r>
              <a:rPr lang="fr-FR" sz="1800" b="1" dirty="0" smtClean="0">
                <a:latin typeface="Arial Narrow" pitchFamily="34" charset="0"/>
              </a:rPr>
              <a:t>Funding : </a:t>
            </a:r>
            <a:r>
              <a:rPr lang="fr-FR" sz="1800" dirty="0" err="1" smtClean="0">
                <a:latin typeface="Arial Narrow" pitchFamily="34" charset="0"/>
              </a:rPr>
              <a:t>Japanese</a:t>
            </a:r>
            <a:r>
              <a:rPr lang="fr-FR" sz="1800" dirty="0" smtClean="0">
                <a:latin typeface="Arial Narrow" pitchFamily="34" charset="0"/>
              </a:rPr>
              <a:t> </a:t>
            </a:r>
            <a:r>
              <a:rPr lang="fr-FR" sz="1800" dirty="0" err="1" smtClean="0">
                <a:latin typeface="Arial Narrow" pitchFamily="34" charset="0"/>
              </a:rPr>
              <a:t>Funds</a:t>
            </a:r>
            <a:r>
              <a:rPr lang="fr-FR" sz="1800" dirty="0" smtClean="0">
                <a:latin typeface="Arial Narrow" pitchFamily="34" charset="0"/>
              </a:rPr>
              <a:t> for Social </a:t>
            </a:r>
            <a:r>
              <a:rPr lang="fr-FR" sz="1800" dirty="0" err="1" smtClean="0">
                <a:latin typeface="Arial Narrow" pitchFamily="34" charset="0"/>
              </a:rPr>
              <a:t>Development</a:t>
            </a:r>
            <a:r>
              <a:rPr lang="fr-FR" sz="1800" dirty="0" smtClean="0">
                <a:latin typeface="Arial Narrow" pitchFamily="34" charset="0"/>
              </a:rPr>
              <a:t> and the World Bank</a:t>
            </a:r>
          </a:p>
          <a:p>
            <a:pPr>
              <a:buFont typeface="Wingdings" pitchFamily="2" charset="2"/>
              <a:buChar char="Ø"/>
            </a:pPr>
            <a:r>
              <a:rPr lang="fr-FR" sz="1800" b="1" dirty="0" smtClean="0">
                <a:latin typeface="Arial Narrow" pitchFamily="34" charset="0"/>
              </a:rPr>
              <a:t>Montant : </a:t>
            </a:r>
            <a:r>
              <a:rPr lang="fr-FR" sz="1800" dirty="0" smtClean="0">
                <a:latin typeface="Arial Narrow" pitchFamily="34" charset="0"/>
              </a:rPr>
              <a:t>8,6 millions $ (out of </a:t>
            </a:r>
            <a:r>
              <a:rPr lang="fr-FR" sz="1800" dirty="0" err="1" smtClean="0">
                <a:latin typeface="Arial Narrow" pitchFamily="34" charset="0"/>
              </a:rPr>
              <a:t>which</a:t>
            </a:r>
            <a:r>
              <a:rPr lang="fr-FR" sz="1800" dirty="0" smtClean="0">
                <a:latin typeface="Arial Narrow" pitchFamily="34" charset="0"/>
              </a:rPr>
              <a:t> 3.6 M by Japan and 5 millions by the WB)</a:t>
            </a:r>
          </a:p>
          <a:p>
            <a:pPr>
              <a:buFont typeface="Wingdings" pitchFamily="2" charset="2"/>
              <a:buChar char="Ø"/>
            </a:pPr>
            <a:r>
              <a:rPr lang="fr-FR" sz="1800" b="1" dirty="0" smtClean="0">
                <a:latin typeface="Arial Narrow" pitchFamily="34" charset="0"/>
              </a:rPr>
              <a:t>Objectives :</a:t>
            </a:r>
          </a:p>
          <a:p>
            <a:pPr>
              <a:buNone/>
            </a:pPr>
            <a:endParaRPr lang="fr-FR" sz="1000" b="1" dirty="0" smtClean="0">
              <a:latin typeface="Arial Narrow" pitchFamily="34" charset="0"/>
            </a:endParaRPr>
          </a:p>
          <a:p>
            <a:pPr lvl="2">
              <a:buFont typeface="Wingdings" pitchFamily="2" charset="2"/>
              <a:buChar char="ü"/>
            </a:pPr>
            <a:r>
              <a:rPr lang="fr-FR" sz="1600" b="1" dirty="0" err="1" smtClean="0">
                <a:latin typeface="Arial Narrow" pitchFamily="34" charset="0"/>
              </a:rPr>
              <a:t>Creation</a:t>
            </a:r>
            <a:r>
              <a:rPr lang="fr-FR" sz="1600" b="1" dirty="0" smtClean="0">
                <a:latin typeface="Arial Narrow" pitchFamily="34" charset="0"/>
              </a:rPr>
              <a:t> of </a:t>
            </a:r>
            <a:r>
              <a:rPr lang="fr-FR" sz="1600" b="1" dirty="0" err="1" smtClean="0">
                <a:latin typeface="Arial Narrow" pitchFamily="34" charset="0"/>
              </a:rPr>
              <a:t>temporary</a:t>
            </a:r>
            <a:r>
              <a:rPr lang="fr-FR" sz="1600" b="1" dirty="0" smtClean="0">
                <a:latin typeface="Arial Narrow" pitchFamily="34" charset="0"/>
              </a:rPr>
              <a:t> jobs in the areas </a:t>
            </a:r>
            <a:r>
              <a:rPr lang="fr-FR" sz="1600" b="1" dirty="0" err="1" smtClean="0">
                <a:latin typeface="Arial Narrow" pitchFamily="34" charset="0"/>
              </a:rPr>
              <a:t>covered</a:t>
            </a:r>
            <a:r>
              <a:rPr lang="fr-FR" sz="1600" b="1" dirty="0" smtClean="0">
                <a:latin typeface="Arial Narrow" pitchFamily="34" charset="0"/>
              </a:rPr>
              <a:t> by the program. </a:t>
            </a:r>
          </a:p>
          <a:p>
            <a:pPr lvl="2">
              <a:buFont typeface="Wingdings" pitchFamily="2" charset="2"/>
              <a:buChar char="ü"/>
            </a:pPr>
            <a:r>
              <a:rPr lang="fr-FR" sz="1600" b="1" dirty="0" err="1" smtClean="0">
                <a:latin typeface="Arial Narrow" pitchFamily="34" charset="0"/>
              </a:rPr>
              <a:t>Prevention</a:t>
            </a:r>
            <a:r>
              <a:rPr lang="fr-FR" sz="1600" b="1" dirty="0" smtClean="0">
                <a:latin typeface="Arial Narrow" pitchFamily="34" charset="0"/>
              </a:rPr>
              <a:t> of </a:t>
            </a:r>
            <a:r>
              <a:rPr lang="fr-FR" sz="1600" b="1" dirty="0" err="1" smtClean="0">
                <a:latin typeface="Arial Narrow" pitchFamily="34" charset="0"/>
              </a:rPr>
              <a:t>child</a:t>
            </a:r>
            <a:r>
              <a:rPr lang="fr-FR" sz="1600" b="1" dirty="0" smtClean="0">
                <a:latin typeface="Arial Narrow" pitchFamily="34" charset="0"/>
              </a:rPr>
              <a:t> malnutrition.</a:t>
            </a:r>
          </a:p>
          <a:p>
            <a:pPr lvl="2">
              <a:buFont typeface="Wingdings" pitchFamily="2" charset="2"/>
              <a:buChar char="ü"/>
            </a:pPr>
            <a:r>
              <a:rPr lang="fr-FR" sz="1600" b="1" dirty="0" err="1" smtClean="0">
                <a:latin typeface="Arial Narrow" pitchFamily="34" charset="0"/>
              </a:rPr>
              <a:t>Rehabilitation</a:t>
            </a:r>
            <a:r>
              <a:rPr lang="fr-FR" sz="1600" b="1" dirty="0" smtClean="0">
                <a:latin typeface="Arial Narrow" pitchFamily="34" charset="0"/>
              </a:rPr>
              <a:t> and maintenance of rural infrastructure.</a:t>
            </a:r>
          </a:p>
          <a:p>
            <a:pPr lvl="2">
              <a:buFont typeface="Wingdings" pitchFamily="2" charset="2"/>
              <a:buChar char="ü"/>
            </a:pPr>
            <a:r>
              <a:rPr lang="fr-FR" sz="1600" b="1" dirty="0" smtClean="0">
                <a:latin typeface="Arial Narrow" pitchFamily="34" charset="0"/>
              </a:rPr>
              <a:t>Set up of </a:t>
            </a:r>
            <a:r>
              <a:rPr lang="fr-FR" sz="1600" b="1" dirty="0" err="1" smtClean="0">
                <a:latin typeface="Arial Narrow" pitchFamily="34" charset="0"/>
              </a:rPr>
              <a:t>works</a:t>
            </a:r>
            <a:r>
              <a:rPr lang="fr-FR" sz="1600" b="1" dirty="0" smtClean="0">
                <a:latin typeface="Arial Narrow" pitchFamily="34" charset="0"/>
              </a:rPr>
              <a:t> for </a:t>
            </a:r>
            <a:r>
              <a:rPr lang="fr-FR" sz="1600" b="1" dirty="0" err="1" smtClean="0">
                <a:latin typeface="Arial Narrow" pitchFamily="34" charset="0"/>
              </a:rPr>
              <a:t>community</a:t>
            </a:r>
            <a:r>
              <a:rPr lang="fr-FR" sz="1600" b="1" dirty="0" smtClean="0">
                <a:latin typeface="Arial Narrow" pitchFamily="34" charset="0"/>
              </a:rPr>
              <a:t> usage in the areas </a:t>
            </a:r>
            <a:r>
              <a:rPr lang="fr-FR" sz="1600" b="1" dirty="0" err="1" smtClean="0">
                <a:latin typeface="Arial Narrow" pitchFamily="34" charset="0"/>
              </a:rPr>
              <a:t>covered</a:t>
            </a:r>
            <a:r>
              <a:rPr lang="fr-FR" sz="1600" b="1" dirty="0" smtClean="0">
                <a:latin typeface="Arial Narrow" pitchFamily="34" charset="0"/>
              </a:rPr>
              <a:t> by the project.</a:t>
            </a:r>
            <a:endParaRPr lang="fr-FR" sz="1600" b="1" dirty="0"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1524000"/>
            <a:ext cx="8534400" cy="553998"/>
          </a:xfrm>
          <a:prstGeom prst="rect">
            <a:avLst/>
          </a:prstGeom>
          <a:solidFill>
            <a:srgbClr val="FB6A18"/>
          </a:solidFill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</a:pPr>
            <a:r>
              <a:rPr lang="fr-FR" sz="3000" b="1" dirty="0" smtClean="0">
                <a:solidFill>
                  <a:srgbClr val="1A496C"/>
                </a:solidFill>
                <a:effectLst/>
                <a:latin typeface="Arial"/>
                <a:ea typeface="Times New Roman"/>
                <a:cs typeface="Arial"/>
              </a:rPr>
              <a:t>SOCIAL SAFETY NET PROGRAM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FB6A18"/>
          </a:solidFill>
        </p:spPr>
        <p:txBody>
          <a:bodyPr>
            <a:normAutofit/>
          </a:bodyPr>
          <a:lstStyle/>
          <a:p>
            <a:r>
              <a:rPr lang="fr-FR" sz="3000" b="1" dirty="0" smtClean="0"/>
              <a:t>Modus </a:t>
            </a:r>
            <a:r>
              <a:rPr lang="fr-FR" sz="3000" b="1" dirty="0" err="1" smtClean="0"/>
              <a:t>operandi</a:t>
            </a:r>
            <a:endParaRPr lang="fr-FR" sz="3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3614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66"/>
          </a:xfrm>
          <a:solidFill>
            <a:srgbClr val="FB6A18"/>
          </a:solidFill>
        </p:spPr>
        <p:txBody>
          <a:bodyPr>
            <a:normAutofit/>
          </a:bodyPr>
          <a:lstStyle/>
          <a:p>
            <a:r>
              <a:rPr lang="fr-FR" b="1" dirty="0" smtClean="0">
                <a:latin typeface="Arial Narrow" pitchFamily="34" charset="0"/>
              </a:rPr>
              <a:t>AREAS COVERED BY THE PROGRAM</a:t>
            </a:r>
            <a:endParaRPr lang="fr-FR" b="1" dirty="0">
              <a:latin typeface="Arial Narrow" pitchFamily="34" charset="0"/>
            </a:endParaRPr>
          </a:p>
        </p:txBody>
      </p:sp>
      <p:pic>
        <p:nvPicPr>
          <p:cNvPr id="4" name="Espace réservé du contenu 6" descr="zone projet carte djibout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446" t="7807" r="12076" b="8922"/>
          <a:stretch>
            <a:fillRect/>
          </a:stretch>
        </p:blipFill>
        <p:spPr>
          <a:xfrm>
            <a:off x="4724400" y="685800"/>
            <a:ext cx="4191000" cy="2590800"/>
          </a:xfrm>
        </p:spPr>
      </p:pic>
      <p:pic>
        <p:nvPicPr>
          <p:cNvPr id="5" name="Espace réservé du contenu 8" descr="zone du projet.jpg"/>
          <p:cNvPicPr>
            <a:picLocks noChangeAspect="1"/>
          </p:cNvPicPr>
          <p:nvPr/>
        </p:nvPicPr>
        <p:blipFill>
          <a:blip r:embed="rId3" cstate="print"/>
          <a:srcRect l="10127" t="8619" r="7595" b="7853"/>
          <a:stretch>
            <a:fillRect/>
          </a:stretch>
        </p:blipFill>
        <p:spPr>
          <a:xfrm>
            <a:off x="228600" y="685800"/>
            <a:ext cx="4495800" cy="25717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857489" y="3244334"/>
            <a:ext cx="15001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accent1"/>
                </a:solidFill>
                <a:latin typeface="Arial Narrow" pitchFamily="34" charset="0"/>
              </a:rPr>
              <a:t>Composantes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034" y="3714752"/>
            <a:ext cx="6929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  <a:latin typeface="Arial Narrow" pitchFamily="34" charset="0"/>
              </a:rPr>
              <a:t>Component 1</a:t>
            </a:r>
            <a:r>
              <a:rPr lang="fr-FR" b="1" dirty="0" smtClean="0">
                <a:latin typeface="Arial Narrow" pitchFamily="34" charset="0"/>
              </a:rPr>
              <a:t>: </a:t>
            </a:r>
          </a:p>
          <a:p>
            <a:r>
              <a:rPr lang="fr-FR" b="1" dirty="0" smtClean="0">
                <a:latin typeface="Arial Narrow" pitchFamily="34" charset="0"/>
              </a:rPr>
              <a:t>Labor intensive </a:t>
            </a:r>
            <a:r>
              <a:rPr lang="fr-FR" b="1" dirty="0" err="1" smtClean="0">
                <a:latin typeface="Arial Narrow" pitchFamily="34" charset="0"/>
              </a:rPr>
              <a:t>work</a:t>
            </a:r>
            <a:r>
              <a:rPr lang="fr-FR" b="1" dirty="0" smtClean="0">
                <a:latin typeface="Arial Narrow" pitchFamily="34" charset="0"/>
              </a:rPr>
              <a:t> for the </a:t>
            </a:r>
            <a:r>
              <a:rPr lang="fr-FR" b="1" dirty="0" err="1" smtClean="0">
                <a:latin typeface="Arial Narrow" pitchFamily="34" charset="0"/>
              </a:rPr>
              <a:t>community</a:t>
            </a:r>
            <a:endParaRPr lang="fr-FR" b="1" dirty="0" smtClean="0">
              <a:latin typeface="Arial Narrow" pitchFamily="34" charset="0"/>
            </a:endParaRPr>
          </a:p>
          <a:p>
            <a:r>
              <a:rPr lang="fr-FR" b="1" dirty="0" smtClean="0">
                <a:solidFill>
                  <a:srgbClr val="0070C0"/>
                </a:solidFill>
                <a:latin typeface="Arial Narrow" pitchFamily="34" charset="0"/>
              </a:rPr>
              <a:t>Component 2</a:t>
            </a:r>
            <a:r>
              <a:rPr lang="fr-FR" b="1" dirty="0" smtClean="0">
                <a:latin typeface="Arial Narrow" pitchFamily="34" charset="0"/>
              </a:rPr>
              <a:t>: </a:t>
            </a:r>
          </a:p>
          <a:p>
            <a:r>
              <a:rPr lang="fr-FR" b="1" dirty="0" err="1" smtClean="0">
                <a:latin typeface="Arial Narrow" pitchFamily="34" charset="0"/>
              </a:rPr>
              <a:t>Community</a:t>
            </a:r>
            <a:r>
              <a:rPr lang="fr-FR" b="1" dirty="0" smtClean="0">
                <a:latin typeface="Arial Narrow" pitchFamily="34" charset="0"/>
              </a:rPr>
              <a:t> </a:t>
            </a:r>
            <a:r>
              <a:rPr lang="fr-FR" b="1" dirty="0" err="1" smtClean="0">
                <a:latin typeface="Arial Narrow" pitchFamily="34" charset="0"/>
              </a:rPr>
              <a:t>based</a:t>
            </a:r>
            <a:r>
              <a:rPr lang="fr-FR" b="1" dirty="0" smtClean="0">
                <a:latin typeface="Arial Narrow" pitchFamily="34" charset="0"/>
              </a:rPr>
              <a:t> malnutrition </a:t>
            </a:r>
            <a:r>
              <a:rPr lang="fr-FR" b="1" dirty="0" err="1" smtClean="0">
                <a:latin typeface="Arial Narrow" pitchFamily="34" charset="0"/>
              </a:rPr>
              <a:t>prevention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836152" cy="500042"/>
          </a:xfrm>
          <a:solidFill>
            <a:srgbClr val="FB6A18"/>
          </a:solidFill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chemeClr val="tx1"/>
                </a:solidFill>
                <a:latin typeface="Arial Narrow" pitchFamily="34" charset="0"/>
              </a:rPr>
              <a:t>PICTURES OF LABOR INTENSIVE WORK AND SERVICES</a:t>
            </a:r>
            <a:endParaRPr lang="fr-FR" sz="24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11" name="Espace réservé du contenu 10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14876" y="3857628"/>
            <a:ext cx="4286280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F:\photo nettyage atar damerjog\P2031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4752"/>
            <a:ext cx="4714876" cy="3143248"/>
          </a:xfrm>
          <a:prstGeom prst="rect">
            <a:avLst/>
          </a:prstGeom>
          <a:noFill/>
        </p:spPr>
      </p:pic>
      <p:pic>
        <p:nvPicPr>
          <p:cNvPr id="12" name="Picture 3" descr="E:\HIMO\DSC00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908719"/>
            <a:ext cx="4357718" cy="2948909"/>
          </a:xfrm>
          <a:prstGeom prst="rect">
            <a:avLst/>
          </a:prstGeom>
          <a:noFill/>
        </p:spPr>
      </p:pic>
      <p:pic>
        <p:nvPicPr>
          <p:cNvPr id="13" name="Picture 2" descr="E:\HIMO\DSC00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836712"/>
            <a:ext cx="4500594" cy="3020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8072"/>
          </a:xfrm>
          <a:solidFill>
            <a:srgbClr val="FB6A18"/>
          </a:solidFill>
        </p:spPr>
        <p:txBody>
          <a:bodyPr>
            <a:normAutofit/>
          </a:bodyPr>
          <a:lstStyle/>
          <a:p>
            <a:r>
              <a:rPr lang="fr-FR" sz="2200" b="1" dirty="0" smtClean="0">
                <a:latin typeface="Arial Narrow" pitchFamily="34" charset="0"/>
              </a:rPr>
              <a:t>PICTURES OF MALNUTRITION PREVENTION ACTIVITIES</a:t>
            </a:r>
            <a:endParaRPr lang="fr-FR" sz="2200" b="1" dirty="0">
              <a:latin typeface="Arial Narrow" pitchFamily="34" charset="0"/>
            </a:endParaRPr>
          </a:p>
        </p:txBody>
      </p:sp>
      <p:pic>
        <p:nvPicPr>
          <p:cNvPr id="1026" name="Picture 2" descr="M:\aidalou\IMG_83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340768"/>
            <a:ext cx="4429156" cy="2088232"/>
          </a:xfrm>
          <a:prstGeom prst="rect">
            <a:avLst/>
          </a:prstGeom>
          <a:noFill/>
        </p:spPr>
      </p:pic>
      <p:pic>
        <p:nvPicPr>
          <p:cNvPr id="6" name="Image 5" descr="J:\ADDS\ADDS 2013\JSDF\nutrition\photos thématiques\atelier de lancement du projet\IMG_00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40768"/>
            <a:ext cx="435771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J:\ADDS\ADDS 2013\JSDF\nutrition\photos thématiques\démontration culinaire\IMG_22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429000"/>
            <a:ext cx="442915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35771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1852"/>
          </a:xfrm>
          <a:solidFill>
            <a:srgbClr val="FB6A18"/>
          </a:solidFill>
        </p:spPr>
        <p:txBody>
          <a:bodyPr>
            <a:noAutofit/>
          </a:bodyPr>
          <a:lstStyle/>
          <a:p>
            <a:r>
              <a:rPr lang="fr-FR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STATE OF PROGRESS OF THE INTENSIVE LABOR SERVICES AND WORKS</a:t>
            </a:r>
            <a:endParaRPr lang="fr-FR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8896" y="1447800"/>
          <a:ext cx="9135104" cy="4857787"/>
        </p:xfrm>
        <a:graphic>
          <a:graphicData uri="http://schemas.openxmlformats.org/drawingml/2006/table">
            <a:tbl>
              <a:tblPr/>
              <a:tblGrid>
                <a:gridCol w="2098739"/>
                <a:gridCol w="2235765"/>
                <a:gridCol w="2923644"/>
                <a:gridCol w="1876956"/>
              </a:tblGrid>
              <a:tr h="747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AREA/ LOCALITY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NUMBER</a:t>
                      </a:r>
                      <a:r>
                        <a:rPr lang="fr-FR" sz="1600" b="1" baseline="0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 OF PAST BENEFICIARIES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NUMBER OF CURRENT BENEFICIARIES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 pitchFamily="34" charset="0"/>
                          <a:ea typeface="Calibri"/>
                          <a:cs typeface="Times New Roman"/>
                        </a:rPr>
                        <a:t>TOTAL</a:t>
                      </a:r>
                      <a:endParaRPr lang="fr-FR" sz="16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</a:tr>
              <a:tr h="37367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MOUSTIQUAIRE</a:t>
                      </a:r>
                      <a:endParaRPr lang="fr-FR" sz="16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1125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143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1368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367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Q5</a:t>
                      </a:r>
                      <a:endParaRPr lang="fr-FR" sz="16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612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147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760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367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HAYABLEH</a:t>
                      </a:r>
                      <a:endParaRPr lang="fr-FR" sz="16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387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124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511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367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BÂCHE À EAU</a:t>
                      </a:r>
                      <a:endParaRPr lang="fr-FR" sz="16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1340" algn="ctr"/>
                        </a:tabLs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-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-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-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367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ARHIBA</a:t>
                      </a:r>
                      <a:endParaRPr lang="fr-FR" sz="16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-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-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-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367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ADAILOU</a:t>
                      </a:r>
                      <a:endParaRPr lang="fr-FR" sz="16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688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56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744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367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DAMERJOG-ATAR</a:t>
                      </a:r>
                      <a:endParaRPr lang="fr-FR" sz="16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855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129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984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367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DOUDA</a:t>
                      </a:r>
                      <a:endParaRPr lang="fr-FR" sz="16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99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0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99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367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OBOCK</a:t>
                      </a:r>
                      <a:endParaRPr lang="fr-FR" sz="16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599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252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851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367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DIKHIL</a:t>
                      </a:r>
                      <a:endParaRPr lang="fr-FR" sz="16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745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227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972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367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TOTAL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 Narrow" pitchFamily="34" charset="0"/>
                          <a:ea typeface="Calibri"/>
                          <a:cs typeface="Times New Roman"/>
                        </a:rPr>
                        <a:t>5110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 Narrow" pitchFamily="34" charset="0"/>
                          <a:ea typeface="Calibri"/>
                          <a:cs typeface="Times New Roman"/>
                        </a:rPr>
                        <a:t>1078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 Narrow" pitchFamily="34" charset="0"/>
                          <a:ea typeface="Calibri"/>
                          <a:cs typeface="Times New Roman"/>
                        </a:rPr>
                        <a:t>6289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  <a:solidFill>
            <a:srgbClr val="FB6A18"/>
          </a:solidFill>
        </p:spPr>
        <p:txBody>
          <a:bodyPr>
            <a:normAutofit/>
          </a:bodyPr>
          <a:lstStyle/>
          <a:p>
            <a:r>
              <a:rPr lang="fr-FR" sz="2000" b="1" dirty="0" smtClean="0">
                <a:latin typeface="Arial Narrow" pitchFamily="34" charset="0"/>
              </a:rPr>
              <a:t>STATE OF PROGRESS FOR NUTRITION ACTIVITIES</a:t>
            </a:r>
            <a:endParaRPr lang="fr-FR" sz="2000" b="1" dirty="0">
              <a:latin typeface="Arial Narrow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685800"/>
          <a:ext cx="9144000" cy="5623170"/>
        </p:xfrm>
        <a:graphic>
          <a:graphicData uri="http://schemas.openxmlformats.org/drawingml/2006/table">
            <a:tbl>
              <a:tblPr/>
              <a:tblGrid>
                <a:gridCol w="1371600"/>
                <a:gridCol w="1371600"/>
                <a:gridCol w="1676400"/>
                <a:gridCol w="990600"/>
                <a:gridCol w="1371600"/>
                <a:gridCol w="1371600"/>
                <a:gridCol w="990600"/>
              </a:tblGrid>
              <a:tr h="457200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smtClean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NUTRITION COMPONENT</a:t>
                      </a:r>
                      <a:endParaRPr lang="fr-FR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8201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SITES 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NB</a:t>
                      </a:r>
                      <a:r>
                        <a:rPr lang="fr-FR" sz="1400" b="1" baseline="0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Calibri"/>
                          <a:cs typeface="Times New Roman"/>
                        </a:rPr>
                        <a:t> OF PLANNED BENEFICIARIES 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NB OF ACTUAL/CUMULATED BENEFICIARIES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NB</a:t>
                      </a:r>
                      <a:r>
                        <a:rPr lang="fr-FR" sz="1400" b="1" baseline="0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 OF PREGNANT WOMEN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NB OF BREASTFEEDING</a:t>
                      </a:r>
                      <a:r>
                        <a:rPr lang="fr-FR" sz="1400" b="1" baseline="0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 WOMEN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NB OF</a:t>
                      </a:r>
                      <a:r>
                        <a:rPr lang="fr-FR" sz="1400" b="1" baseline="0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 CENTERS FOR PREGNANT WOMEN CREATED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NB OF CENTERS FOR CHILDREN CREATED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</a:tr>
              <a:tr h="4636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MOUSTIQUAIRE 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784</a:t>
                      </a:r>
                      <a:endParaRPr lang="fr-FR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1241</a:t>
                      </a:r>
                      <a:endParaRPr lang="fr-FR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331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910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22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54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51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Q5 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672</a:t>
                      </a:r>
                      <a:endParaRPr lang="fr-FR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719</a:t>
                      </a:r>
                      <a:endParaRPr lang="fr-FR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165</a:t>
                      </a:r>
                      <a:endParaRPr lang="fr-FR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554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12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36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737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HAYABLEY 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1488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1278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255</a:t>
                      </a:r>
                      <a:endParaRPr lang="fr-FR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1023</a:t>
                      </a:r>
                      <a:endParaRPr lang="fr-FR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25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76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78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ATAR/DAMERJOG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256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390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128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262</a:t>
                      </a:r>
                      <a:endParaRPr lang="fr-FR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7</a:t>
                      </a:r>
                      <a:endParaRPr lang="fr-FR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15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27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DOUDA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145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104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31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109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fr-FR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7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498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ADAILOU 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209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360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76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284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9</a:t>
                      </a:r>
                      <a:endParaRPr lang="fr-FR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19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522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DIKHIL 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800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707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87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620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7</a:t>
                      </a:r>
                      <a:endParaRPr lang="fr-FR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32</a:t>
                      </a:r>
                      <a:endParaRPr lang="fr-FR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464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OBOCK 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695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777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52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729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8</a:t>
                      </a:r>
                      <a:endParaRPr lang="fr-FR" sz="1400" b="1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fr-FR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67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Total </a:t>
                      </a:r>
                      <a:endParaRPr lang="fr-FR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5049</a:t>
                      </a:r>
                      <a:endParaRPr lang="fr-FR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5576</a:t>
                      </a:r>
                      <a:endParaRPr lang="fr-FR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1125</a:t>
                      </a:r>
                      <a:endParaRPr lang="fr-FR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4491</a:t>
                      </a:r>
                      <a:endParaRPr lang="fr-FR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93</a:t>
                      </a:r>
                      <a:endParaRPr lang="fr-FR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243</a:t>
                      </a:r>
                      <a:endParaRPr lang="fr-FR" sz="14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42396" marR="42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6A1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FB6A18"/>
          </a:solidFill>
        </p:spPr>
        <p:txBody>
          <a:bodyPr vert="horz">
            <a:noAutofit/>
          </a:bodyPr>
          <a:lstStyle/>
          <a:p>
            <a:pPr marL="274320" lvl="0" indent="-274320" algn="ctr">
              <a:spcBef>
                <a:spcPct val="0"/>
              </a:spcBef>
              <a:buClr>
                <a:schemeClr val="accent3"/>
              </a:buClr>
              <a:buSzPct val="95000"/>
              <a:tabLst>
                <a:tab pos="361950" algn="l"/>
              </a:tabLst>
              <a:defRPr/>
            </a:pP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OUTLOOK 2015</a:t>
            </a:r>
          </a:p>
        </p:txBody>
      </p:sp>
      <p:sp>
        <p:nvSpPr>
          <p:cNvPr id="3" name="ZoneTexte 10"/>
          <p:cNvSpPr txBox="1">
            <a:spLocks noChangeArrowheads="1"/>
          </p:cNvSpPr>
          <p:nvPr/>
        </p:nvSpPr>
        <p:spPr bwMode="auto">
          <a:xfrm>
            <a:off x="0" y="16764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1600" dirty="0" smtClean="0"/>
              <a:t> </a:t>
            </a:r>
            <a:r>
              <a:rPr lang="fr-FR" sz="1600" b="1" dirty="0" smtClean="0">
                <a:latin typeface="Arial Narrow" pitchFamily="34" charset="0"/>
              </a:rPr>
              <a:t>Continuation of the </a:t>
            </a:r>
            <a:r>
              <a:rPr lang="fr-FR" sz="1600" b="1" dirty="0" err="1" smtClean="0">
                <a:latin typeface="Arial Narrow" pitchFamily="34" charset="0"/>
              </a:rPr>
              <a:t>awareness</a:t>
            </a:r>
            <a:r>
              <a:rPr lang="fr-FR" sz="1600" b="1" dirty="0" smtClean="0">
                <a:latin typeface="Arial Narrow" pitchFamily="34" charset="0"/>
              </a:rPr>
              <a:t> </a:t>
            </a:r>
            <a:r>
              <a:rPr lang="fr-FR" sz="1600" b="1" dirty="0" err="1" smtClean="0">
                <a:latin typeface="Arial Narrow" pitchFamily="34" charset="0"/>
              </a:rPr>
              <a:t>generating</a:t>
            </a:r>
            <a:r>
              <a:rPr lang="fr-FR" sz="1600" b="1" dirty="0" smtClean="0">
                <a:latin typeface="Arial Narrow" pitchFamily="34" charset="0"/>
              </a:rPr>
              <a:t> </a:t>
            </a:r>
            <a:r>
              <a:rPr lang="fr-FR" sz="1600" b="1" dirty="0" err="1" smtClean="0">
                <a:latin typeface="Arial Narrow" pitchFamily="34" charset="0"/>
              </a:rPr>
              <a:t>activities</a:t>
            </a:r>
            <a:r>
              <a:rPr lang="fr-FR" sz="1600" b="1" dirty="0" smtClean="0">
                <a:latin typeface="Arial Narrow" pitchFamily="34" charset="0"/>
              </a:rPr>
              <a:t> for the population living in the areas </a:t>
            </a:r>
            <a:r>
              <a:rPr lang="fr-FR" sz="1600" b="1" dirty="0" err="1" smtClean="0">
                <a:latin typeface="Arial Narrow" pitchFamily="34" charset="0"/>
              </a:rPr>
              <a:t>targeted</a:t>
            </a:r>
            <a:r>
              <a:rPr lang="fr-FR" sz="1600" b="1" dirty="0" smtClean="0">
                <a:latin typeface="Arial Narrow" pitchFamily="34" charset="0"/>
              </a:rPr>
              <a:t> by the </a:t>
            </a:r>
            <a:r>
              <a:rPr lang="fr-FR" sz="1600" b="1" dirty="0" err="1" smtClean="0">
                <a:latin typeface="Arial Narrow" pitchFamily="34" charset="0"/>
              </a:rPr>
              <a:t>agency’s</a:t>
            </a:r>
            <a:r>
              <a:rPr lang="fr-FR" sz="1600" b="1" dirty="0" smtClean="0">
                <a:latin typeface="Arial Narrow" pitchFamily="34" charset="0"/>
              </a:rPr>
              <a:t> </a:t>
            </a:r>
            <a:r>
              <a:rPr lang="fr-FR" sz="1600" b="1" dirty="0" err="1" smtClean="0">
                <a:latin typeface="Arial Narrow" pitchFamily="34" charset="0"/>
              </a:rPr>
              <a:t>projects</a:t>
            </a:r>
            <a:r>
              <a:rPr lang="fr-FR" sz="1600" b="1" dirty="0" smtClean="0">
                <a:latin typeface="Arial Narrow" pitchFamily="34" charset="0"/>
              </a:rPr>
              <a:t>;</a:t>
            </a:r>
          </a:p>
          <a:p>
            <a:endParaRPr lang="fr-FR" sz="1600" b="1" dirty="0" smtClean="0">
              <a:latin typeface="Arial Narrow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fr-FR" sz="1600" b="1" dirty="0" smtClean="0">
                <a:latin typeface="Arial Narrow" pitchFamily="34" charset="0"/>
              </a:rPr>
              <a:t> Continuation of the dialogue with the local </a:t>
            </a:r>
            <a:r>
              <a:rPr lang="fr-FR" sz="1600" b="1" dirty="0" err="1" smtClean="0">
                <a:latin typeface="Arial Narrow" pitchFamily="34" charset="0"/>
              </a:rPr>
              <a:t>partners</a:t>
            </a:r>
            <a:r>
              <a:rPr lang="fr-FR" sz="1600" b="1" dirty="0" smtClean="0">
                <a:latin typeface="Arial Narrow" pitchFamily="34" charset="0"/>
              </a:rPr>
              <a:t> </a:t>
            </a:r>
            <a:r>
              <a:rPr lang="fr-FR" sz="1600" b="1" dirty="0" err="1" smtClean="0">
                <a:latin typeface="Arial Narrow" pitchFamily="34" charset="0"/>
              </a:rPr>
              <a:t>so</a:t>
            </a:r>
            <a:r>
              <a:rPr lang="fr-FR" sz="1600" b="1" dirty="0" smtClean="0">
                <a:latin typeface="Arial Narrow" pitchFamily="34" charset="0"/>
              </a:rPr>
              <a:t> as to </a:t>
            </a:r>
            <a:r>
              <a:rPr lang="fr-FR" sz="1600" b="1" dirty="0" err="1" smtClean="0">
                <a:latin typeface="Arial Narrow" pitchFamily="34" charset="0"/>
              </a:rPr>
              <a:t>answer</a:t>
            </a:r>
            <a:r>
              <a:rPr lang="fr-FR" sz="1600" b="1" dirty="0" smtClean="0">
                <a:latin typeface="Arial Narrow" pitchFamily="34" charset="0"/>
              </a:rPr>
              <a:t> </a:t>
            </a:r>
            <a:r>
              <a:rPr lang="fr-FR" sz="1600" b="1" dirty="0" err="1" smtClean="0">
                <a:latin typeface="Arial Narrow" pitchFamily="34" charset="0"/>
              </a:rPr>
              <a:t>better</a:t>
            </a:r>
            <a:r>
              <a:rPr lang="fr-FR" sz="1600" b="1" dirty="0" smtClean="0">
                <a:latin typeface="Arial Narrow" pitchFamily="34" charset="0"/>
              </a:rPr>
              <a:t> to their needs.</a:t>
            </a:r>
            <a:endParaRPr lang="fr-FR" sz="1600" b="1" dirty="0">
              <a:latin typeface="Arial Narrow" pitchFamily="34" charset="0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0" y="990600"/>
            <a:ext cx="8858312" cy="41209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>
              <a:spcBef>
                <a:spcPct val="0"/>
              </a:spcBef>
              <a:buClr>
                <a:schemeClr val="accent3"/>
              </a:buClr>
              <a:buSzPct val="95000"/>
              <a:tabLst>
                <a:tab pos="361950" algn="l"/>
              </a:tabLst>
              <a:defRPr/>
            </a:pPr>
            <a:r>
              <a:rPr lang="fr-FR" b="1" dirty="0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 – </a:t>
            </a:r>
            <a:r>
              <a:rPr lang="fr-FR" b="1" dirty="0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SOCIAL AWARENESS ACTIVITIES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fr-FR" sz="32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Four New </a:t>
            </a:r>
            <a:r>
              <a:rPr lang="fr-FR" sz="3200" b="1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Projects</a:t>
            </a:r>
            <a:r>
              <a:rPr lang="fr-FR" sz="32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2015</a:t>
            </a:r>
            <a:endParaRPr lang="fr-FR" sz="32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/>
          <a:lstStyle/>
          <a:p>
            <a:r>
              <a:rPr lang="fr-FR" b="1" dirty="0" smtClean="0"/>
              <a:t>I. </a:t>
            </a:r>
            <a:r>
              <a:rPr lang="fr-FR" sz="2800" b="1" dirty="0" smtClean="0"/>
              <a:t>Emergency Help to the </a:t>
            </a:r>
            <a:r>
              <a:rPr lang="fr-FR" sz="2800" b="1" dirty="0" err="1" smtClean="0"/>
              <a:t>Yemeni</a:t>
            </a:r>
            <a:r>
              <a:rPr lang="fr-FR" sz="2800" b="1" dirty="0" smtClean="0"/>
              <a:t> refugees </a:t>
            </a:r>
          </a:p>
          <a:p>
            <a:endParaRPr lang="fr-FR" b="1" dirty="0" smtClean="0"/>
          </a:p>
          <a:p>
            <a:pPr>
              <a:buNone/>
            </a:pPr>
            <a:r>
              <a:rPr lang="fr-FR" sz="2400" dirty="0" smtClean="0"/>
              <a:t>Funding: </a:t>
            </a:r>
            <a:r>
              <a:rPr lang="fr-FR" sz="2400" dirty="0" err="1" smtClean="0"/>
              <a:t>African</a:t>
            </a:r>
            <a:r>
              <a:rPr lang="fr-FR" sz="2400" dirty="0" smtClean="0"/>
              <a:t> </a:t>
            </a:r>
            <a:r>
              <a:rPr lang="fr-FR" sz="2400" dirty="0" err="1" smtClean="0"/>
              <a:t>Development</a:t>
            </a:r>
            <a:r>
              <a:rPr lang="fr-FR" sz="2400" dirty="0" smtClean="0"/>
              <a:t> Bank</a:t>
            </a:r>
          </a:p>
          <a:p>
            <a:pPr>
              <a:buNone/>
            </a:pPr>
            <a:r>
              <a:rPr lang="fr-FR" sz="2400" dirty="0" smtClean="0"/>
              <a:t>Budget</a:t>
            </a:r>
            <a:r>
              <a:rPr lang="fr-FR" sz="2400" dirty="0" smtClean="0"/>
              <a:t>: 1 Million USD</a:t>
            </a:r>
          </a:p>
          <a:p>
            <a:pPr>
              <a:buNone/>
            </a:pPr>
            <a:endParaRPr lang="fr-FR" sz="2400" dirty="0" smtClean="0"/>
          </a:p>
          <a:p>
            <a:pPr>
              <a:buNone/>
            </a:pPr>
            <a:r>
              <a:rPr lang="fr-FR" sz="2400" dirty="0" smtClean="0"/>
              <a:t>The </a:t>
            </a:r>
            <a:r>
              <a:rPr lang="fr-FR" sz="2400" dirty="0" err="1" smtClean="0"/>
              <a:t>outbreak</a:t>
            </a:r>
            <a:r>
              <a:rPr lang="fr-FR" sz="2400" dirty="0" smtClean="0"/>
              <a:t> of the </a:t>
            </a:r>
            <a:r>
              <a:rPr lang="fr-FR" sz="2400" dirty="0" err="1" smtClean="0"/>
              <a:t>political</a:t>
            </a:r>
            <a:r>
              <a:rPr lang="fr-FR" sz="2400" dirty="0" smtClean="0"/>
              <a:t> </a:t>
            </a:r>
            <a:r>
              <a:rPr lang="fr-FR" sz="2400" dirty="0" err="1" smtClean="0"/>
              <a:t>crisis</a:t>
            </a:r>
            <a:r>
              <a:rPr lang="fr-FR" sz="2400" dirty="0" smtClean="0"/>
              <a:t> in </a:t>
            </a:r>
            <a:r>
              <a:rPr lang="fr-FR" sz="2400" dirty="0" err="1" smtClean="0"/>
              <a:t>Yemen</a:t>
            </a:r>
            <a:r>
              <a:rPr lang="fr-FR" sz="2400" dirty="0" smtClean="0"/>
              <a:t> in Mars 2015 </a:t>
            </a:r>
            <a:r>
              <a:rPr lang="fr-FR" sz="2400" dirty="0" err="1" smtClean="0"/>
              <a:t>caused</a:t>
            </a:r>
            <a:r>
              <a:rPr lang="fr-FR" sz="2400" dirty="0" smtClean="0"/>
              <a:t> a massive influx of refugees on </a:t>
            </a:r>
            <a:r>
              <a:rPr lang="fr-FR" sz="2400" dirty="0" err="1" smtClean="0"/>
              <a:t>Djiboutian</a:t>
            </a:r>
            <a:r>
              <a:rPr lang="fr-FR" sz="2400" dirty="0" smtClean="0"/>
              <a:t> </a:t>
            </a:r>
            <a:r>
              <a:rPr lang="fr-FR" sz="2400" dirty="0" err="1" smtClean="0"/>
              <a:t>soil</a:t>
            </a:r>
            <a:r>
              <a:rPr lang="fr-FR" sz="2400" dirty="0" smtClean="0"/>
              <a:t>. </a:t>
            </a:r>
          </a:p>
          <a:p>
            <a:pPr>
              <a:buNone/>
            </a:pPr>
            <a:endParaRPr lang="fr-FR" dirty="0" smtClean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332656"/>
            <a:ext cx="8784976" cy="6264696"/>
          </a:xfrm>
        </p:spPr>
        <p:txBody>
          <a:bodyPr>
            <a:normAutofit/>
          </a:bodyPr>
          <a:lstStyle/>
          <a:p>
            <a:r>
              <a:rPr lang="fr-FR" b="1" dirty="0" smtClean="0"/>
              <a:t>II. </a:t>
            </a:r>
            <a:r>
              <a:rPr lang="fr-FR" sz="2800" b="1" dirty="0" smtClean="0"/>
              <a:t>Support for the </a:t>
            </a:r>
            <a:r>
              <a:rPr lang="fr-FR" sz="2800" b="1" dirty="0" err="1" smtClean="0"/>
              <a:t>realization</a:t>
            </a:r>
            <a:r>
              <a:rPr lang="fr-FR" sz="2800" b="1" dirty="0" smtClean="0"/>
              <a:t> of economic infrastructures and promotion of economic </a:t>
            </a:r>
            <a:r>
              <a:rPr lang="fr-FR" sz="2800" b="1" dirty="0" err="1" smtClean="0"/>
              <a:t>activities</a:t>
            </a:r>
            <a:r>
              <a:rPr lang="fr-FR" sz="2800" b="1" dirty="0" smtClean="0"/>
              <a:t> for the </a:t>
            </a:r>
            <a:r>
              <a:rPr lang="fr-FR" sz="2800" b="1" dirty="0" err="1" smtClean="0"/>
              <a:t>country’s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interior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regions</a:t>
            </a:r>
            <a:endParaRPr lang="fr-FR" sz="2800" b="1" dirty="0" smtClean="0"/>
          </a:p>
          <a:p>
            <a:pPr>
              <a:buNone/>
            </a:pPr>
            <a:endParaRPr lang="fr-FR" sz="2800" dirty="0" smtClean="0"/>
          </a:p>
          <a:p>
            <a:pPr>
              <a:buNone/>
            </a:pPr>
            <a:r>
              <a:rPr lang="fr-FR" sz="2400" dirty="0" smtClean="0"/>
              <a:t>Funding: </a:t>
            </a:r>
            <a:r>
              <a:rPr lang="fr-FR" sz="2400" dirty="0" err="1" smtClean="0"/>
              <a:t>African</a:t>
            </a:r>
            <a:r>
              <a:rPr lang="fr-FR" sz="2400" dirty="0" smtClean="0"/>
              <a:t> </a:t>
            </a:r>
            <a:r>
              <a:rPr lang="fr-FR" sz="2400" dirty="0" err="1" smtClean="0"/>
              <a:t>Development</a:t>
            </a:r>
            <a:r>
              <a:rPr lang="fr-FR" sz="2400" dirty="0" smtClean="0"/>
              <a:t> Bank</a:t>
            </a:r>
          </a:p>
          <a:p>
            <a:pPr>
              <a:buNone/>
            </a:pPr>
            <a:r>
              <a:rPr lang="fr-FR" sz="2400" dirty="0" smtClean="0"/>
              <a:t>Budget</a:t>
            </a:r>
            <a:r>
              <a:rPr lang="fr-FR" sz="2400" dirty="0" smtClean="0"/>
              <a:t>: 11 Million USD</a:t>
            </a:r>
          </a:p>
          <a:p>
            <a:pPr>
              <a:buNone/>
            </a:pPr>
            <a:endParaRPr lang="fr-FR" sz="2400" dirty="0" smtClean="0"/>
          </a:p>
          <a:p>
            <a:pPr>
              <a:buNone/>
            </a:pPr>
            <a:r>
              <a:rPr lang="fr-FR" sz="2400" dirty="0" smtClean="0"/>
              <a:t>The </a:t>
            </a:r>
            <a:r>
              <a:rPr lang="fr-FR" sz="2400" dirty="0" err="1" smtClean="0"/>
              <a:t>general</a:t>
            </a:r>
            <a:r>
              <a:rPr lang="fr-FR" sz="2400" dirty="0" smtClean="0"/>
              <a:t> objective of </a:t>
            </a:r>
            <a:r>
              <a:rPr lang="fr-FR" sz="2400" dirty="0" err="1" smtClean="0"/>
              <a:t>this</a:t>
            </a:r>
            <a:r>
              <a:rPr lang="fr-FR" sz="2400" dirty="0" smtClean="0"/>
              <a:t> project </a:t>
            </a:r>
            <a:r>
              <a:rPr lang="fr-FR" sz="2400" dirty="0" err="1" smtClean="0"/>
              <a:t>is</a:t>
            </a:r>
            <a:r>
              <a:rPr lang="fr-FR" sz="2400" dirty="0" smtClean="0"/>
              <a:t> to </a:t>
            </a:r>
            <a:r>
              <a:rPr lang="fr-FR" sz="2400" dirty="0" err="1" smtClean="0"/>
              <a:t>improve</a:t>
            </a:r>
            <a:r>
              <a:rPr lang="fr-FR" sz="2400" dirty="0" smtClean="0"/>
              <a:t> the living conditions of the </a:t>
            </a:r>
            <a:r>
              <a:rPr lang="fr-FR" sz="2400" dirty="0" err="1" smtClean="0"/>
              <a:t>inhabitants</a:t>
            </a:r>
            <a:r>
              <a:rPr lang="fr-FR" sz="2400" dirty="0" smtClean="0"/>
              <a:t> of the </a:t>
            </a:r>
            <a:r>
              <a:rPr lang="fr-FR" sz="2400" dirty="0" err="1" smtClean="0"/>
              <a:t>interior</a:t>
            </a:r>
            <a:r>
              <a:rPr lang="fr-FR" sz="2400" dirty="0" smtClean="0"/>
              <a:t> </a:t>
            </a:r>
            <a:r>
              <a:rPr lang="fr-FR" sz="2400" dirty="0" err="1" smtClean="0"/>
              <a:t>regions</a:t>
            </a:r>
            <a:r>
              <a:rPr lang="fr-FR" sz="2400" dirty="0" smtClean="0"/>
              <a:t>, to </a:t>
            </a:r>
            <a:r>
              <a:rPr lang="fr-FR" sz="2400" dirty="0" err="1" smtClean="0"/>
              <a:t>promote</a:t>
            </a:r>
            <a:r>
              <a:rPr lang="fr-FR" sz="2400" dirty="0" smtClean="0"/>
              <a:t>  inclusion and </a:t>
            </a:r>
            <a:r>
              <a:rPr lang="fr-FR" sz="2400" dirty="0" err="1" smtClean="0"/>
              <a:t>equality</a:t>
            </a:r>
            <a:r>
              <a:rPr lang="fr-FR" sz="2400" dirty="0" smtClean="0"/>
              <a:t> </a:t>
            </a:r>
            <a:r>
              <a:rPr lang="fr-FR" sz="2400" dirty="0" err="1" smtClean="0"/>
              <a:t>between</a:t>
            </a:r>
            <a:r>
              <a:rPr lang="fr-FR" sz="2400" dirty="0" smtClean="0"/>
              <a:t> the sexes. </a:t>
            </a:r>
            <a:endParaRPr lang="fr-FR" sz="24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408712"/>
          </a:xfrm>
        </p:spPr>
        <p:txBody>
          <a:bodyPr>
            <a:normAutofit fontScale="92500"/>
          </a:bodyPr>
          <a:lstStyle/>
          <a:p>
            <a:r>
              <a:rPr lang="fr-FR" b="1" dirty="0" smtClean="0"/>
              <a:t>III. </a:t>
            </a:r>
            <a:r>
              <a:rPr lang="fr-FR" sz="3000" b="1" dirty="0" smtClean="0"/>
              <a:t>Reforming the management of the refugee </a:t>
            </a:r>
            <a:r>
              <a:rPr lang="fr-FR" sz="3000" b="1" dirty="0" err="1" smtClean="0"/>
              <a:t>displacements</a:t>
            </a:r>
            <a:r>
              <a:rPr lang="fr-FR" sz="3000" b="1" dirty="0" smtClean="0"/>
              <a:t> in Djibouti</a:t>
            </a:r>
          </a:p>
          <a:p>
            <a:endParaRPr lang="fr-FR" b="1" dirty="0" smtClean="0"/>
          </a:p>
          <a:p>
            <a:pPr>
              <a:buNone/>
            </a:pPr>
            <a:r>
              <a:rPr lang="fr-FR" sz="2600" dirty="0" smtClean="0"/>
              <a:t>Funding: World Bank</a:t>
            </a:r>
          </a:p>
          <a:p>
            <a:pPr>
              <a:buNone/>
            </a:pPr>
            <a:r>
              <a:rPr lang="fr-FR" sz="2600" dirty="0" smtClean="0"/>
              <a:t>Budget</a:t>
            </a:r>
            <a:r>
              <a:rPr lang="fr-FR" sz="2600" dirty="0" smtClean="0"/>
              <a:t>: 15 Million USD </a:t>
            </a:r>
          </a:p>
          <a:p>
            <a:pPr>
              <a:buNone/>
            </a:pPr>
            <a:r>
              <a:rPr lang="fr-FR" sz="2600" dirty="0" smtClean="0"/>
              <a:t>Displaced people apply a strong pressure on host populations and their ressources. The main objectives of the project are:</a:t>
            </a:r>
          </a:p>
          <a:p>
            <a:pPr>
              <a:buFontTx/>
              <a:buChar char="-"/>
            </a:pPr>
            <a:r>
              <a:rPr lang="fr-FR" sz="2600" dirty="0" smtClean="0"/>
              <a:t>Improve the refugees’ access to social services</a:t>
            </a:r>
          </a:p>
          <a:p>
            <a:pPr>
              <a:buFontTx/>
              <a:buChar char="-"/>
            </a:pPr>
            <a:r>
              <a:rPr lang="fr-FR" sz="2600" dirty="0" smtClean="0"/>
              <a:t> Extend economic opportunities </a:t>
            </a:r>
          </a:p>
          <a:p>
            <a:pPr>
              <a:buFontTx/>
              <a:buChar char="-"/>
            </a:pPr>
            <a:r>
              <a:rPr lang="fr-FR" sz="2600" dirty="0" smtClean="0"/>
              <a:t>Improve the environment management capacities of host communities and displaced people in target areas of Djibouti </a:t>
            </a:r>
          </a:p>
          <a:p>
            <a:pPr>
              <a:buNone/>
            </a:pPr>
            <a:r>
              <a:rPr lang="fr-FR" sz="2600" dirty="0" smtClean="0"/>
              <a:t>The project will deal with the needs of host communities around the refugee camps of Ali-</a:t>
            </a:r>
            <a:r>
              <a:rPr lang="fr-FR" sz="2600" dirty="0" err="1" smtClean="0"/>
              <a:t>Addeh</a:t>
            </a:r>
            <a:r>
              <a:rPr lang="fr-FR" sz="2600" dirty="0" smtClean="0"/>
              <a:t>, Hol-</a:t>
            </a:r>
            <a:r>
              <a:rPr lang="fr-FR" sz="2600" dirty="0" err="1" smtClean="0"/>
              <a:t>Holl</a:t>
            </a:r>
            <a:r>
              <a:rPr lang="fr-FR" sz="2600" dirty="0" smtClean="0"/>
              <a:t> and Balbala. </a:t>
            </a:r>
          </a:p>
          <a:p>
            <a:pPr>
              <a:buNone/>
            </a:pPr>
            <a:endParaRPr lang="fr-FR" dirty="0" smtClean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480720"/>
          </a:xfrm>
        </p:spPr>
        <p:txBody>
          <a:bodyPr/>
          <a:lstStyle/>
          <a:p>
            <a:r>
              <a:rPr lang="fr-FR" b="1" dirty="0" smtClean="0"/>
              <a:t>IV. </a:t>
            </a:r>
            <a:r>
              <a:rPr lang="fr-FR" sz="2800" b="1" dirty="0" err="1" smtClean="0"/>
              <a:t>Employment</a:t>
            </a:r>
            <a:r>
              <a:rPr lang="fr-FR" sz="2800" b="1" dirty="0" smtClean="0"/>
              <a:t> and </a:t>
            </a:r>
            <a:r>
              <a:rPr lang="fr-FR" sz="2800" b="1" dirty="0" err="1" smtClean="0"/>
              <a:t>handicraft</a:t>
            </a:r>
            <a:r>
              <a:rPr lang="fr-FR" sz="2800" b="1" dirty="0" smtClean="0"/>
              <a:t> promotion for the </a:t>
            </a:r>
            <a:r>
              <a:rPr lang="fr-FR" sz="2800" b="1" dirty="0" err="1" smtClean="0"/>
              <a:t>Youth</a:t>
            </a:r>
            <a:r>
              <a:rPr lang="fr-FR" sz="2800" b="1" dirty="0" smtClean="0"/>
              <a:t> </a:t>
            </a:r>
          </a:p>
          <a:p>
            <a:pPr>
              <a:buNone/>
            </a:pPr>
            <a:endParaRPr lang="fr-FR" sz="2800" dirty="0" smtClean="0"/>
          </a:p>
          <a:p>
            <a:pPr>
              <a:buNone/>
            </a:pPr>
            <a:r>
              <a:rPr lang="fr-FR" sz="2400" dirty="0" smtClean="0"/>
              <a:t>Funding: World Bank, Japan Self-</a:t>
            </a:r>
            <a:r>
              <a:rPr lang="fr-FR" sz="2400" dirty="0" err="1" smtClean="0"/>
              <a:t>Defense</a:t>
            </a:r>
            <a:r>
              <a:rPr lang="fr-FR" sz="2400" dirty="0" smtClean="0"/>
              <a:t> Forces</a:t>
            </a:r>
          </a:p>
          <a:p>
            <a:pPr>
              <a:buNone/>
            </a:pPr>
            <a:r>
              <a:rPr lang="fr-FR" sz="2400" dirty="0" smtClean="0"/>
              <a:t>Budget</a:t>
            </a:r>
            <a:r>
              <a:rPr lang="fr-FR" sz="2400" dirty="0" smtClean="0"/>
              <a:t>: 2.7 Million USD</a:t>
            </a:r>
          </a:p>
          <a:p>
            <a:endParaRPr lang="fr-FR" sz="2400" dirty="0" smtClean="0"/>
          </a:p>
          <a:p>
            <a:pPr>
              <a:buNone/>
            </a:pPr>
            <a:r>
              <a:rPr lang="fr-FR" sz="2400" dirty="0" smtClean="0"/>
              <a:t>The objective of the project </a:t>
            </a:r>
            <a:r>
              <a:rPr lang="fr-FR" sz="2400" dirty="0" err="1" smtClean="0"/>
              <a:t>is</a:t>
            </a:r>
            <a:r>
              <a:rPr lang="fr-FR" sz="2400" dirty="0" smtClean="0"/>
              <a:t> to </a:t>
            </a:r>
            <a:r>
              <a:rPr lang="fr-FR" sz="2400" dirty="0" err="1" smtClean="0"/>
              <a:t>improve</a:t>
            </a:r>
            <a:r>
              <a:rPr lang="fr-FR" sz="2400" dirty="0" smtClean="0"/>
              <a:t>:</a:t>
            </a:r>
          </a:p>
          <a:p>
            <a:pPr>
              <a:buNone/>
            </a:pPr>
            <a:r>
              <a:rPr lang="fr-FR" sz="2400" dirty="0" smtClean="0"/>
              <a:t>-The access to </a:t>
            </a:r>
            <a:r>
              <a:rPr lang="fr-FR" sz="2400" dirty="0" err="1" smtClean="0"/>
              <a:t>practical</a:t>
            </a:r>
            <a:r>
              <a:rPr lang="fr-FR" sz="2400" dirty="0" smtClean="0"/>
              <a:t> </a:t>
            </a:r>
            <a:r>
              <a:rPr lang="fr-FR" sz="2400" dirty="0" err="1" smtClean="0"/>
              <a:t>skills</a:t>
            </a:r>
            <a:r>
              <a:rPr lang="fr-FR" sz="2400" dirty="0" smtClean="0"/>
              <a:t> by training</a:t>
            </a:r>
          </a:p>
          <a:p>
            <a:pPr>
              <a:buNone/>
            </a:pPr>
            <a:r>
              <a:rPr lang="fr-FR" sz="2400" dirty="0" smtClean="0"/>
              <a:t>-The </a:t>
            </a:r>
            <a:r>
              <a:rPr lang="fr-FR" sz="2400" dirty="0" err="1" smtClean="0"/>
              <a:t>access</a:t>
            </a:r>
            <a:r>
              <a:rPr lang="fr-FR" sz="2400" dirty="0" smtClean="0"/>
              <a:t> to business </a:t>
            </a:r>
            <a:r>
              <a:rPr lang="fr-FR" sz="2400" dirty="0" err="1" smtClean="0"/>
              <a:t>financing</a:t>
            </a:r>
            <a:r>
              <a:rPr lang="fr-FR" sz="2400" dirty="0" smtClean="0"/>
              <a:t> for 3000 </a:t>
            </a:r>
            <a:r>
              <a:rPr lang="fr-FR" sz="2400" dirty="0" err="1" smtClean="0"/>
              <a:t>youth</a:t>
            </a:r>
            <a:r>
              <a:rPr lang="fr-FR" sz="2400" dirty="0" smtClean="0"/>
              <a:t> and </a:t>
            </a:r>
            <a:r>
              <a:rPr lang="fr-FR" sz="2400" dirty="0" err="1" smtClean="0"/>
              <a:t>women</a:t>
            </a:r>
            <a:r>
              <a:rPr lang="fr-FR" sz="2400" dirty="0" smtClean="0"/>
              <a:t> </a:t>
            </a:r>
            <a:r>
              <a:rPr lang="fr-FR" sz="2400" dirty="0" err="1" smtClean="0"/>
              <a:t>with</a:t>
            </a:r>
            <a:r>
              <a:rPr lang="fr-FR" sz="2400" dirty="0" smtClean="0"/>
              <a:t> </a:t>
            </a:r>
            <a:r>
              <a:rPr lang="fr-FR" sz="2400" dirty="0" err="1" smtClean="0"/>
              <a:t>little</a:t>
            </a:r>
            <a:r>
              <a:rPr lang="fr-FR" sz="2400" dirty="0" smtClean="0"/>
              <a:t> or no qualifications. The </a:t>
            </a:r>
            <a:r>
              <a:rPr lang="fr-FR" sz="2400" dirty="0" err="1" smtClean="0"/>
              <a:t>target</a:t>
            </a:r>
            <a:r>
              <a:rPr lang="fr-FR" sz="2400" dirty="0" smtClean="0"/>
              <a:t> </a:t>
            </a:r>
            <a:r>
              <a:rPr lang="fr-FR" sz="2400" dirty="0" err="1" smtClean="0"/>
              <a:t>beneficiairies</a:t>
            </a:r>
            <a:r>
              <a:rPr lang="fr-FR" sz="2400" dirty="0" smtClean="0"/>
              <a:t> </a:t>
            </a:r>
            <a:r>
              <a:rPr lang="fr-FR" sz="2400" dirty="0" err="1" smtClean="0"/>
              <a:t>will</a:t>
            </a:r>
            <a:r>
              <a:rPr lang="fr-FR" sz="2400" dirty="0" smtClean="0"/>
              <a:t> </a:t>
            </a:r>
            <a:r>
              <a:rPr lang="fr-FR" sz="2400" dirty="0" err="1" smtClean="0"/>
              <a:t>be</a:t>
            </a:r>
            <a:r>
              <a:rPr lang="fr-FR" sz="2400" dirty="0" smtClean="0"/>
              <a:t> </a:t>
            </a:r>
            <a:r>
              <a:rPr lang="fr-FR" sz="2400" dirty="0" err="1" smtClean="0"/>
              <a:t>selected</a:t>
            </a:r>
            <a:r>
              <a:rPr lang="fr-FR" sz="2400" dirty="0" smtClean="0"/>
              <a:t> </a:t>
            </a:r>
            <a:r>
              <a:rPr lang="fr-FR" sz="2400" dirty="0" err="1" smtClean="0"/>
              <a:t>from</a:t>
            </a:r>
            <a:r>
              <a:rPr lang="fr-FR" sz="2400" dirty="0" smtClean="0"/>
              <a:t> the areas of Djibouti-city, Arta, Tadjourah and Ali-</a:t>
            </a:r>
            <a:r>
              <a:rPr lang="fr-FR" sz="2400" dirty="0" err="1" smtClean="0"/>
              <a:t>Sabieh</a:t>
            </a:r>
            <a:r>
              <a:rPr lang="fr-FR" sz="2400" dirty="0" smtClean="0"/>
              <a:t>. </a:t>
            </a:r>
          </a:p>
          <a:p>
            <a:endParaRPr lang="fr-FR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0" y="0"/>
            <a:ext cx="9157196" cy="553998"/>
          </a:xfrm>
          <a:prstGeom prst="rect">
            <a:avLst/>
          </a:prstGeom>
          <a:solidFill>
            <a:srgbClr val="FB6A18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tx1"/>
                </a:solidFill>
              </a:rPr>
              <a:t> Component 1 : </a:t>
            </a:r>
            <a:r>
              <a:rPr lang="fr-FR" sz="3000" b="1" dirty="0" err="1" smtClean="0">
                <a:solidFill>
                  <a:schemeClr val="tx1"/>
                </a:solidFill>
              </a:rPr>
              <a:t>Gathering</a:t>
            </a:r>
            <a:r>
              <a:rPr lang="fr-FR" sz="3000" b="1" dirty="0" smtClean="0">
                <a:solidFill>
                  <a:schemeClr val="tx1"/>
                </a:solidFill>
              </a:rPr>
              <a:t> point</a:t>
            </a:r>
            <a:endParaRPr lang="fr-FR" sz="3000" b="1" dirty="0">
              <a:solidFill>
                <a:schemeClr val="tx1"/>
              </a:solidFill>
            </a:endParaRPr>
          </a:p>
        </p:txBody>
      </p:sp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152400" y="533400"/>
          <a:ext cx="8991600" cy="6096000"/>
        </p:xfrm>
        <a:graphic>
          <a:graphicData uri="http://schemas.openxmlformats.org/presentationml/2006/ole">
            <p:oleObj spid="_x0000_s29731" name="Acrobat Document" r:id="rId3" imgW="11344265" imgH="8019997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14290"/>
            <a:ext cx="2285984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04800" y="3429000"/>
            <a:ext cx="8534400" cy="553998"/>
          </a:xfrm>
          <a:prstGeom prst="rect">
            <a:avLst/>
          </a:prstGeom>
          <a:solidFill>
            <a:srgbClr val="FB6A18"/>
          </a:solidFill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</a:pPr>
            <a:r>
              <a:rPr lang="fr-FR" sz="3000" b="1" dirty="0" smtClean="0">
                <a:solidFill>
                  <a:srgbClr val="1A496C"/>
                </a:solidFill>
                <a:effectLst/>
                <a:latin typeface="Arial"/>
                <a:ea typeface="Times New Roman"/>
                <a:cs typeface="Arial"/>
              </a:rPr>
              <a:t>MICRO FINANCE DEPARTMENT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FB6A18"/>
          </a:solidFill>
        </p:spPr>
        <p:txBody>
          <a:bodyPr>
            <a:noAutofit/>
          </a:bodyPr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AREA OF INTERVENTION 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4000"/>
          </a:xfrm>
          <a:ln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>
              <a:buNone/>
            </a:pPr>
            <a:endParaRPr lang="fr-FR" sz="2000" i="1" u="sng" dirty="0" smtClean="0"/>
          </a:p>
          <a:p>
            <a:pPr>
              <a:buNone/>
            </a:pPr>
            <a:endParaRPr lang="fr-FR" sz="2000" i="1" u="sng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1219200"/>
            <a:ext cx="91440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fr-FR" sz="2400" dirty="0" smtClean="0">
              <a:solidFill>
                <a:srgbClr val="00B050"/>
              </a:solidFill>
            </a:endParaRPr>
          </a:p>
          <a:p>
            <a:pPr lvl="1"/>
            <a:endParaRPr lang="fr-FR" sz="1000" b="1" dirty="0" smtClean="0">
              <a:solidFill>
                <a:srgbClr val="1A496C"/>
              </a:solidFill>
              <a:latin typeface="Arial Black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400" b="1" dirty="0" smtClean="0">
                <a:solidFill>
                  <a:srgbClr val="1A496C"/>
                </a:solidFill>
                <a:latin typeface="Arial Black" pitchFamily="34" charset="0"/>
              </a:rPr>
              <a:t> </a:t>
            </a:r>
            <a:r>
              <a:rPr lang="fr-FR" sz="2400" b="1" dirty="0" err="1" smtClean="0">
                <a:solidFill>
                  <a:srgbClr val="1A496C"/>
                </a:solidFill>
                <a:latin typeface="Arial Black" pitchFamily="34" charset="0"/>
              </a:rPr>
              <a:t>Urban</a:t>
            </a:r>
            <a:r>
              <a:rPr lang="fr-FR" sz="2400" b="1" dirty="0" smtClean="0">
                <a:solidFill>
                  <a:srgbClr val="1A496C"/>
                </a:solidFill>
                <a:latin typeface="Arial Black" pitchFamily="34" charset="0"/>
              </a:rPr>
              <a:t> area</a:t>
            </a:r>
          </a:p>
          <a:p>
            <a:pPr lvl="1"/>
            <a:endParaRPr lang="fr-FR" sz="800" b="1" dirty="0" smtClean="0">
              <a:solidFill>
                <a:srgbClr val="1A496C"/>
              </a:solidFill>
              <a:latin typeface="Arial Black" pitchFamily="34" charset="0"/>
            </a:endParaRPr>
          </a:p>
          <a:p>
            <a:pPr lvl="2">
              <a:buFont typeface="Wingdings" pitchFamily="2" charset="2"/>
              <a:buChar char="ü"/>
            </a:pPr>
            <a:r>
              <a:rPr lang="fr-FR" sz="2400" dirty="0" smtClean="0"/>
              <a:t> Djibouti city with one main </a:t>
            </a:r>
            <a:r>
              <a:rPr lang="fr-FR" sz="2400" dirty="0" err="1" smtClean="0"/>
              <a:t>paydesk</a:t>
            </a:r>
            <a:r>
              <a:rPr lang="fr-FR" sz="2400" dirty="0" smtClean="0"/>
              <a:t> and 4 service points</a:t>
            </a:r>
          </a:p>
          <a:p>
            <a:pPr lvl="2"/>
            <a:endParaRPr lang="fr-FR" sz="800" dirty="0" smtClean="0"/>
          </a:p>
          <a:p>
            <a:pPr lvl="2"/>
            <a:endParaRPr lang="fr-FR" sz="800" dirty="0" smtClean="0"/>
          </a:p>
          <a:p>
            <a:pPr lvl="2"/>
            <a:endParaRPr lang="fr-FR" sz="800" dirty="0" smtClean="0"/>
          </a:p>
          <a:p>
            <a:pPr lvl="2"/>
            <a:endParaRPr lang="fr-FR" sz="800" dirty="0" smtClean="0"/>
          </a:p>
          <a:p>
            <a:pPr lvl="1">
              <a:buFont typeface="Wingdings" pitchFamily="2" charset="2"/>
              <a:buChar char="Ø"/>
            </a:pPr>
            <a:r>
              <a:rPr lang="fr-FR" sz="2400" b="1" dirty="0" smtClean="0">
                <a:solidFill>
                  <a:srgbClr val="1A496C"/>
                </a:solidFill>
                <a:latin typeface="Arial Black" pitchFamily="34" charset="0"/>
              </a:rPr>
              <a:t> </a:t>
            </a:r>
            <a:r>
              <a:rPr lang="fr-FR" sz="2400" b="1" dirty="0" err="1" smtClean="0">
                <a:solidFill>
                  <a:srgbClr val="1A496C"/>
                </a:solidFill>
                <a:latin typeface="Arial Black" pitchFamily="34" charset="0"/>
              </a:rPr>
              <a:t>Suburban</a:t>
            </a:r>
            <a:r>
              <a:rPr lang="fr-FR" sz="2400" b="1" dirty="0" smtClean="0">
                <a:solidFill>
                  <a:srgbClr val="1A496C"/>
                </a:solidFill>
                <a:latin typeface="Arial Black" pitchFamily="34" charset="0"/>
              </a:rPr>
              <a:t> areas</a:t>
            </a:r>
          </a:p>
          <a:p>
            <a:pPr lvl="1"/>
            <a:endParaRPr lang="fr-FR" sz="800" b="1" dirty="0" smtClean="0">
              <a:solidFill>
                <a:srgbClr val="1A496C"/>
              </a:solidFill>
              <a:latin typeface="Arial Black" pitchFamily="34" charset="0"/>
            </a:endParaRPr>
          </a:p>
          <a:p>
            <a:pPr lvl="2">
              <a:buFont typeface="Wingdings" pitchFamily="2" charset="2"/>
              <a:buChar char="Ø"/>
            </a:pPr>
            <a:r>
              <a:rPr lang="fr-FR" sz="2400" dirty="0" smtClean="0"/>
              <a:t>In Balbala : 1 Micro finance pilot unit</a:t>
            </a:r>
          </a:p>
          <a:p>
            <a:pPr lvl="2"/>
            <a:endParaRPr lang="fr-FR" sz="800" dirty="0" smtClean="0"/>
          </a:p>
          <a:p>
            <a:pPr lvl="2"/>
            <a:endParaRPr lang="fr-FR" sz="800" dirty="0" smtClean="0"/>
          </a:p>
          <a:p>
            <a:pPr lvl="2"/>
            <a:endParaRPr lang="fr-FR" sz="800" dirty="0" smtClean="0"/>
          </a:p>
          <a:p>
            <a:pPr lvl="2"/>
            <a:endParaRPr lang="fr-FR" sz="800" dirty="0" smtClean="0"/>
          </a:p>
          <a:p>
            <a:pPr lvl="1">
              <a:buFont typeface="Wingdings" pitchFamily="2" charset="2"/>
              <a:buChar char="Ø"/>
            </a:pPr>
            <a:r>
              <a:rPr lang="fr-FR" sz="2400" b="1" dirty="0" smtClean="0">
                <a:solidFill>
                  <a:srgbClr val="1A496C"/>
                </a:solidFill>
                <a:latin typeface="Arial Black" pitchFamily="34" charset="0"/>
              </a:rPr>
              <a:t> Rural Area (2 </a:t>
            </a:r>
            <a:r>
              <a:rPr lang="fr-FR" sz="2400" b="1" dirty="0" err="1" smtClean="0">
                <a:solidFill>
                  <a:srgbClr val="1A496C"/>
                </a:solidFill>
                <a:latin typeface="Arial Black" pitchFamily="34" charset="0"/>
              </a:rPr>
              <a:t>paydesks</a:t>
            </a:r>
            <a:r>
              <a:rPr lang="fr-FR" sz="2400" b="1" dirty="0" smtClean="0">
                <a:solidFill>
                  <a:srgbClr val="1A496C"/>
                </a:solidFill>
                <a:latin typeface="Arial Black" pitchFamily="34" charset="0"/>
              </a:rPr>
              <a:t> et 2 service points)</a:t>
            </a:r>
          </a:p>
          <a:p>
            <a:pPr lvl="1"/>
            <a:endParaRPr lang="fr-FR" sz="800" b="1" dirty="0" smtClean="0">
              <a:solidFill>
                <a:srgbClr val="1A496C"/>
              </a:solidFill>
              <a:latin typeface="Arial Black" pitchFamily="34" charset="0"/>
            </a:endParaRPr>
          </a:p>
          <a:p>
            <a:pPr lvl="2">
              <a:buFont typeface="Wingdings" pitchFamily="2" charset="2"/>
              <a:buChar char="Ø"/>
            </a:pPr>
            <a:r>
              <a:rPr lang="fr-FR" sz="2400" dirty="0" err="1" smtClean="0"/>
              <a:t>Tadjourah</a:t>
            </a:r>
            <a:r>
              <a:rPr lang="fr-FR" sz="2400" dirty="0" smtClean="0"/>
              <a:t> </a:t>
            </a:r>
          </a:p>
          <a:p>
            <a:pPr lvl="2">
              <a:buFont typeface="Wingdings" pitchFamily="2" charset="2"/>
              <a:buChar char="Ø"/>
            </a:pPr>
            <a:r>
              <a:rPr lang="fr-FR" sz="2400" dirty="0" smtClean="0"/>
              <a:t>Obock</a:t>
            </a:r>
          </a:p>
          <a:p>
            <a:pPr lvl="2">
              <a:buFont typeface="Wingdings" pitchFamily="2" charset="2"/>
              <a:buChar char="Ø"/>
            </a:pPr>
            <a:r>
              <a:rPr lang="fr-FR" sz="2400" dirty="0" smtClean="0"/>
              <a:t>Ali </a:t>
            </a:r>
            <a:r>
              <a:rPr lang="fr-FR" sz="2400" dirty="0" err="1" smtClean="0"/>
              <a:t>sabieh</a:t>
            </a:r>
            <a:r>
              <a:rPr lang="fr-FR" sz="2400" dirty="0" smtClean="0"/>
              <a:t> </a:t>
            </a:r>
          </a:p>
          <a:p>
            <a:pPr lvl="2">
              <a:buFont typeface="Wingdings" pitchFamily="2" charset="2"/>
              <a:buChar char="Ø"/>
            </a:pPr>
            <a:r>
              <a:rPr lang="fr-FR" sz="2400" dirty="0" smtClean="0"/>
              <a:t>Dikhil</a:t>
            </a:r>
            <a:endParaRPr lang="fr-F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FB6A18"/>
          </a:solidFill>
        </p:spPr>
        <p:txBody>
          <a:bodyPr>
            <a:noAutofit/>
          </a:bodyPr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TARGET GROUP AND BENEFICIARIES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445224"/>
          </a:xfrm>
          <a:ln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>
              <a:buNone/>
            </a:pPr>
            <a:endParaRPr lang="fr-FR" sz="2000" b="1" dirty="0" smtClean="0">
              <a:solidFill>
                <a:srgbClr val="00B050"/>
              </a:solidFill>
              <a:latin typeface="Arial Black" pitchFamily="34" charset="0"/>
            </a:endParaRPr>
          </a:p>
          <a:p>
            <a:pPr>
              <a:buNone/>
            </a:pPr>
            <a:endParaRPr lang="fr-FR" sz="2000" i="1" u="sng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1484784"/>
            <a:ext cx="9144000" cy="8233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ü"/>
            </a:pPr>
            <a:endParaRPr lang="fr-FR" sz="2400" dirty="0" smtClean="0"/>
          </a:p>
          <a:p>
            <a:pPr lvl="1">
              <a:buFont typeface="Wingdings" pitchFamily="2" charset="2"/>
              <a:buChar char="ü"/>
            </a:pPr>
            <a:r>
              <a:rPr lang="fr-FR" sz="2400" b="1" dirty="0" err="1" smtClean="0">
                <a:solidFill>
                  <a:schemeClr val="accent4">
                    <a:lumMod val="50000"/>
                  </a:schemeClr>
                </a:solidFill>
              </a:rPr>
              <a:t>Butchers</a:t>
            </a:r>
            <a:r>
              <a:rPr lang="fr-FR" sz="24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lvl="1">
              <a:buFont typeface="Wingdings" pitchFamily="2" charset="2"/>
              <a:buChar char="ü"/>
            </a:pPr>
            <a:r>
              <a:rPr lang="fr-FR" sz="2400" b="1" dirty="0" err="1" smtClean="0">
                <a:solidFill>
                  <a:schemeClr val="accent4">
                    <a:lumMod val="50000"/>
                  </a:schemeClr>
                </a:solidFill>
              </a:rPr>
              <a:t>Fishermen</a:t>
            </a:r>
            <a:endParaRPr lang="fr-FR" sz="2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fr-FR" sz="2400" b="1" dirty="0" err="1" smtClean="0">
                <a:solidFill>
                  <a:schemeClr val="accent4">
                    <a:lumMod val="50000"/>
                  </a:schemeClr>
                </a:solidFill>
              </a:rPr>
              <a:t>Agriculturers</a:t>
            </a:r>
            <a:endParaRPr lang="fr-FR" sz="2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fr-FR" sz="2400" b="1" dirty="0" err="1" smtClean="0">
                <a:solidFill>
                  <a:schemeClr val="accent4">
                    <a:lumMod val="50000"/>
                  </a:schemeClr>
                </a:solidFill>
              </a:rPr>
              <a:t>Livestock</a:t>
            </a:r>
            <a:r>
              <a:rPr lang="fr-FR" sz="24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FR" sz="2400" b="1" dirty="0" err="1" smtClean="0">
                <a:solidFill>
                  <a:schemeClr val="accent4">
                    <a:lumMod val="50000"/>
                  </a:schemeClr>
                </a:solidFill>
              </a:rPr>
              <a:t>farmers</a:t>
            </a:r>
            <a:endParaRPr lang="fr-FR" sz="2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fr-FR" sz="2400" b="1" dirty="0" err="1" smtClean="0">
                <a:solidFill>
                  <a:srgbClr val="FF0000"/>
                </a:solidFill>
              </a:rPr>
              <a:t>Unemployed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youth</a:t>
            </a:r>
            <a:r>
              <a:rPr lang="fr-FR" sz="2400" b="1" dirty="0" smtClean="0">
                <a:solidFill>
                  <a:srgbClr val="FF0000"/>
                </a:solidFill>
              </a:rPr>
              <a:t>, drop outs, and </a:t>
            </a:r>
            <a:r>
              <a:rPr lang="fr-FR" sz="2400" b="1" dirty="0" err="1" smtClean="0">
                <a:solidFill>
                  <a:srgbClr val="FF0000"/>
                </a:solidFill>
              </a:rPr>
              <a:t>graduates</a:t>
            </a:r>
            <a:endParaRPr lang="fr-FR" sz="2400" b="1" dirty="0" smtClean="0">
              <a:solidFill>
                <a:srgbClr val="FF000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fr-FR" sz="2400" b="1" dirty="0" err="1" smtClean="0">
                <a:solidFill>
                  <a:srgbClr val="FF0000"/>
                </a:solidFill>
              </a:rPr>
              <a:t>Women</a:t>
            </a:r>
            <a:endParaRPr lang="fr-FR" sz="2400" b="1" dirty="0" smtClean="0">
              <a:solidFill>
                <a:srgbClr val="FF000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fr-FR" sz="2400" b="1" dirty="0" err="1" smtClean="0">
                <a:solidFill>
                  <a:srgbClr val="FF0000"/>
                </a:solidFill>
              </a:rPr>
              <a:t>Wage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earners</a:t>
            </a:r>
            <a:endParaRPr lang="fr-FR" sz="2400" b="1" dirty="0" smtClean="0">
              <a:solidFill>
                <a:srgbClr val="FF000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fr-FR" sz="2400" b="1" dirty="0" err="1" smtClean="0">
                <a:solidFill>
                  <a:srgbClr val="FF0000"/>
                </a:solidFill>
              </a:rPr>
              <a:t>Retired</a:t>
            </a:r>
            <a:endParaRPr lang="fr-FR" sz="2400" b="1" dirty="0" smtClean="0">
              <a:solidFill>
                <a:srgbClr val="FF000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fr-FR" sz="2400" b="1" dirty="0" err="1" smtClean="0">
                <a:solidFill>
                  <a:srgbClr val="00B0F0"/>
                </a:solidFill>
              </a:rPr>
              <a:t>Informal</a:t>
            </a:r>
            <a:r>
              <a:rPr lang="fr-FR" sz="2400" b="1" dirty="0" smtClean="0">
                <a:solidFill>
                  <a:srgbClr val="00B0F0"/>
                </a:solidFill>
              </a:rPr>
              <a:t> </a:t>
            </a:r>
            <a:r>
              <a:rPr lang="fr-FR" sz="2400" b="1" dirty="0" err="1" smtClean="0">
                <a:solidFill>
                  <a:srgbClr val="00B0F0"/>
                </a:solidFill>
              </a:rPr>
              <a:t>sector</a:t>
            </a:r>
            <a:r>
              <a:rPr lang="fr-FR" sz="2400" b="1" dirty="0" smtClean="0">
                <a:solidFill>
                  <a:srgbClr val="00B0F0"/>
                </a:solidFill>
              </a:rPr>
              <a:t> </a:t>
            </a:r>
          </a:p>
          <a:p>
            <a:pPr lvl="1">
              <a:buFont typeface="Wingdings" pitchFamily="2" charset="2"/>
              <a:buChar char="ü"/>
            </a:pPr>
            <a:r>
              <a:rPr lang="fr-FR" sz="2400" b="1" dirty="0" smtClean="0">
                <a:solidFill>
                  <a:srgbClr val="00B0F0"/>
                </a:solidFill>
              </a:rPr>
              <a:t>Micro entreprises</a:t>
            </a:r>
          </a:p>
          <a:p>
            <a:pPr lvl="1"/>
            <a:endParaRPr lang="fr-FR" sz="1900" dirty="0" smtClean="0"/>
          </a:p>
          <a:p>
            <a:pPr lvl="1"/>
            <a:endParaRPr lang="fr-FR" sz="1900" dirty="0" smtClean="0"/>
          </a:p>
          <a:p>
            <a:pPr lvl="1"/>
            <a:endParaRPr lang="fr-FR" sz="1900" dirty="0" smtClean="0"/>
          </a:p>
          <a:p>
            <a:pPr lvl="1"/>
            <a:endParaRPr lang="fr-FR" sz="1900" dirty="0" smtClean="0"/>
          </a:p>
          <a:p>
            <a:pPr lvl="1"/>
            <a:endParaRPr lang="fr-FR" sz="1900" dirty="0" smtClean="0"/>
          </a:p>
          <a:p>
            <a:pPr lvl="1"/>
            <a:endParaRPr lang="fr-FR" sz="1900" dirty="0" smtClean="0"/>
          </a:p>
          <a:p>
            <a:pPr lvl="1"/>
            <a:endParaRPr lang="fr-FR" sz="1900" dirty="0" smtClean="0"/>
          </a:p>
          <a:p>
            <a:pPr lvl="1"/>
            <a:endParaRPr lang="fr-FR" sz="1900" dirty="0" smtClean="0"/>
          </a:p>
          <a:p>
            <a:pPr lvl="1"/>
            <a:endParaRPr lang="fr-FR" sz="1900" dirty="0" smtClean="0"/>
          </a:p>
          <a:p>
            <a:pPr lvl="1"/>
            <a:endParaRPr lang="fr-FR" sz="1900" dirty="0" smtClean="0"/>
          </a:p>
          <a:p>
            <a:pPr lvl="1"/>
            <a:endParaRPr lang="fr-FR" sz="1900" dirty="0" smtClean="0"/>
          </a:p>
          <a:p>
            <a:pPr lvl="1"/>
            <a:endParaRPr lang="fr-FR" sz="1900" dirty="0" smtClean="0"/>
          </a:p>
          <a:p>
            <a:pPr lvl="1"/>
            <a:endParaRPr lang="fr-FR" sz="1900" dirty="0" smtClean="0"/>
          </a:p>
          <a:p>
            <a:pPr lvl="1"/>
            <a:r>
              <a:rPr lang="fr-FR" dirty="0" smtClean="0"/>
              <a:t>GROUPE</a:t>
            </a:r>
            <a:endParaRPr lang="fr-FR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373215"/>
          </a:xfrm>
        </p:spPr>
        <p:txBody>
          <a:bodyPr>
            <a:normAutofit fontScale="92500" lnSpcReduction="20000"/>
          </a:bodyPr>
          <a:lstStyle/>
          <a:p>
            <a:pPr lvl="1">
              <a:buNone/>
            </a:pPr>
            <a:endParaRPr lang="fr-FR" sz="2200" dirty="0" smtClean="0"/>
          </a:p>
          <a:p>
            <a:r>
              <a:rPr lang="fr-FR" dirty="0" smtClean="0">
                <a:latin typeface="Arial Black" pitchFamily="34" charset="0"/>
              </a:rPr>
              <a:t>GOVERNMENT</a:t>
            </a:r>
          </a:p>
          <a:p>
            <a:pPr lvl="1">
              <a:buFont typeface="Wingdings" pitchFamily="2" charset="2"/>
              <a:buChar char="Ø"/>
            </a:pPr>
            <a:r>
              <a:rPr lang="fr-FR" sz="2200" dirty="0" smtClean="0">
                <a:sym typeface="Wingdings" pitchFamily="2" charset="2"/>
              </a:rPr>
              <a:t>Operating </a:t>
            </a:r>
            <a:r>
              <a:rPr lang="fr-FR" sz="2200" dirty="0" err="1" smtClean="0">
                <a:sym typeface="Wingdings" pitchFamily="2" charset="2"/>
              </a:rPr>
              <a:t>Subsidy</a:t>
            </a:r>
            <a:r>
              <a:rPr lang="fr-FR" sz="2200" dirty="0" smtClean="0">
                <a:sym typeface="Wingdings" pitchFamily="2" charset="2"/>
              </a:rPr>
              <a:t> to the CPEC of Djibouti, to the </a:t>
            </a:r>
            <a:r>
              <a:rPr lang="fr-FR" sz="2200" dirty="0" err="1" smtClean="0">
                <a:sym typeface="Wingdings" pitchFamily="2" charset="2"/>
              </a:rPr>
              <a:t>regional</a:t>
            </a:r>
            <a:r>
              <a:rPr lang="fr-FR" sz="2200" dirty="0" smtClean="0">
                <a:sym typeface="Wingdings" pitchFamily="2" charset="2"/>
              </a:rPr>
              <a:t> </a:t>
            </a:r>
            <a:r>
              <a:rPr lang="fr-FR" sz="2200" dirty="0" err="1" smtClean="0">
                <a:sym typeface="Wingdings" pitchFamily="2" charset="2"/>
              </a:rPr>
              <a:t>CPECs</a:t>
            </a:r>
            <a:r>
              <a:rPr lang="fr-FR" sz="2200" dirty="0" smtClean="0">
                <a:sym typeface="Wingdings" pitchFamily="2" charset="2"/>
              </a:rPr>
              <a:t> and to the </a:t>
            </a:r>
            <a:r>
              <a:rPr lang="fr-FR" sz="2200" dirty="0" err="1" smtClean="0">
                <a:sym typeface="Wingdings" pitchFamily="2" charset="2"/>
              </a:rPr>
              <a:t>Islamic</a:t>
            </a:r>
            <a:r>
              <a:rPr lang="fr-FR" sz="2200" dirty="0" smtClean="0">
                <a:sym typeface="Wingdings" pitchFamily="2" charset="2"/>
              </a:rPr>
              <a:t> Microfinance Unit</a:t>
            </a:r>
          </a:p>
          <a:p>
            <a:pPr lvl="1">
              <a:buNone/>
            </a:pPr>
            <a:endParaRPr lang="fr-FR" sz="2200" dirty="0" smtClean="0">
              <a:solidFill>
                <a:srgbClr val="7030A0"/>
              </a:solidFill>
            </a:endParaRPr>
          </a:p>
          <a:p>
            <a:r>
              <a:rPr lang="fr-FR" dirty="0" smtClean="0">
                <a:latin typeface="Arial Black" pitchFamily="34" charset="0"/>
              </a:rPr>
              <a:t>UNDP</a:t>
            </a:r>
          </a:p>
          <a:p>
            <a:pPr lvl="1">
              <a:buFont typeface="Wingdings" pitchFamily="2" charset="2"/>
              <a:buChar char="Ø"/>
            </a:pPr>
            <a:r>
              <a:rPr lang="fr-FR" sz="2200" dirty="0" err="1" smtClean="0"/>
              <a:t>Credit</a:t>
            </a:r>
            <a:r>
              <a:rPr lang="fr-FR" sz="2200" dirty="0" smtClean="0"/>
              <a:t> line for the </a:t>
            </a:r>
            <a:r>
              <a:rPr lang="fr-FR" sz="2200" dirty="0" err="1" smtClean="0"/>
              <a:t>youth</a:t>
            </a:r>
            <a:r>
              <a:rPr lang="fr-FR" sz="2200" dirty="0" smtClean="0"/>
              <a:t>  </a:t>
            </a:r>
            <a:r>
              <a:rPr lang="fr-FR" sz="2400" dirty="0" smtClean="0">
                <a:sym typeface="Wingdings" pitchFamily="2" charset="2"/>
              </a:rPr>
              <a:t> 300 </a:t>
            </a:r>
            <a:r>
              <a:rPr lang="fr-FR" sz="2400" dirty="0" err="1" smtClean="0">
                <a:sym typeface="Wingdings" pitchFamily="2" charset="2"/>
              </a:rPr>
              <a:t>thousand</a:t>
            </a:r>
            <a:r>
              <a:rPr lang="fr-FR" sz="2400" dirty="0" smtClean="0">
                <a:sym typeface="Wingdings" pitchFamily="2" charset="2"/>
              </a:rPr>
              <a:t> dollars USD</a:t>
            </a:r>
          </a:p>
          <a:p>
            <a:pPr lvl="1">
              <a:buFont typeface="Wingdings" pitchFamily="2" charset="2"/>
              <a:buChar char="Ø"/>
            </a:pPr>
            <a:endParaRPr lang="fr-FR" sz="2400" dirty="0" smtClean="0">
              <a:sym typeface="Wingdings" pitchFamily="2" charset="2"/>
            </a:endParaRPr>
          </a:p>
          <a:p>
            <a:r>
              <a:rPr lang="fr-FR" dirty="0" smtClean="0">
                <a:latin typeface="Arial Black" pitchFamily="34" charset="0"/>
              </a:rPr>
              <a:t>ABD</a:t>
            </a:r>
          </a:p>
          <a:p>
            <a:pPr lvl="1">
              <a:buFont typeface="Wingdings" pitchFamily="2" charset="2"/>
              <a:buChar char="Ø"/>
            </a:pPr>
            <a:r>
              <a:rPr lang="fr-FR" sz="2200" b="1" dirty="0" err="1" smtClean="0">
                <a:sym typeface="Wingdings" pitchFamily="2" charset="2"/>
              </a:rPr>
              <a:t>Capacity</a:t>
            </a:r>
            <a:r>
              <a:rPr lang="fr-FR" sz="2200" b="1" dirty="0" smtClean="0">
                <a:sym typeface="Wingdings" pitchFamily="2" charset="2"/>
              </a:rPr>
              <a:t> </a:t>
            </a:r>
            <a:r>
              <a:rPr lang="fr-FR" sz="2200" b="1" dirty="0" err="1" smtClean="0">
                <a:sym typeface="Wingdings" pitchFamily="2" charset="2"/>
              </a:rPr>
              <a:t>reinforcement</a:t>
            </a:r>
            <a:r>
              <a:rPr lang="fr-FR" sz="2200" b="1" dirty="0" smtClean="0">
                <a:sym typeface="Wingdings" pitchFamily="2" charset="2"/>
              </a:rPr>
              <a:t> </a:t>
            </a:r>
            <a:r>
              <a:rPr lang="fr-FR" sz="2200" b="1" dirty="0" err="1" smtClean="0">
                <a:sym typeface="Wingdings" pitchFamily="2" charset="2"/>
              </a:rPr>
              <a:t>Technical</a:t>
            </a:r>
            <a:r>
              <a:rPr lang="fr-FR" sz="2200" b="1" dirty="0" smtClean="0">
                <a:sym typeface="Wingdings" pitchFamily="2" charset="2"/>
              </a:rPr>
              <a:t> support to the MFI, to the CBD and to the management of the MFD</a:t>
            </a:r>
          </a:p>
          <a:p>
            <a:pPr lvl="1">
              <a:buNone/>
            </a:pPr>
            <a:endParaRPr lang="fr-FR" sz="2200" b="1" dirty="0" smtClean="0">
              <a:sym typeface="Wingdings" pitchFamily="2" charset="2"/>
            </a:endParaRPr>
          </a:p>
          <a:p>
            <a:r>
              <a:rPr lang="fr-FR" dirty="0" smtClean="0">
                <a:latin typeface="Arial Black" pitchFamily="34" charset="0"/>
              </a:rPr>
              <a:t>BID</a:t>
            </a:r>
          </a:p>
          <a:p>
            <a:pPr lvl="1">
              <a:buFont typeface="Wingdings" pitchFamily="2" charset="2"/>
              <a:buChar char="Ø"/>
            </a:pPr>
            <a:r>
              <a:rPr lang="fr-FR" sz="2200" dirty="0" err="1" smtClean="0"/>
              <a:t>Credit</a:t>
            </a:r>
            <a:r>
              <a:rPr lang="fr-FR" sz="2200" dirty="0" smtClean="0"/>
              <a:t> line </a:t>
            </a:r>
            <a:r>
              <a:rPr lang="fr-FR" sz="2200" b="1" dirty="0" smtClean="0">
                <a:sym typeface="Wingdings" pitchFamily="2" charset="2"/>
              </a:rPr>
              <a:t> 1 million dollars, as support for the </a:t>
            </a:r>
            <a:r>
              <a:rPr lang="fr-FR" sz="2200" b="1" dirty="0" err="1" smtClean="0">
                <a:sym typeface="Wingdings" pitchFamily="2" charset="2"/>
              </a:rPr>
              <a:t>Islamic</a:t>
            </a:r>
            <a:r>
              <a:rPr lang="fr-FR" sz="2200" b="1" dirty="0" smtClean="0">
                <a:sym typeface="Wingdings" pitchFamily="2" charset="2"/>
              </a:rPr>
              <a:t> Microfinance pilot unit</a:t>
            </a:r>
          </a:p>
          <a:p>
            <a:pPr lvl="1">
              <a:buFont typeface="Wingdings" pitchFamily="2" charset="2"/>
              <a:buChar char="Ø"/>
            </a:pPr>
            <a:endParaRPr lang="fr-FR" sz="2200" b="1" dirty="0" smtClean="0">
              <a:solidFill>
                <a:schemeClr val="accent4">
                  <a:lumMod val="75000"/>
                </a:schemeClr>
              </a:solidFill>
              <a:sym typeface="Wingdings" pitchFamily="2" charset="2"/>
            </a:endParaRPr>
          </a:p>
          <a:p>
            <a:pPr lvl="1">
              <a:buFont typeface="Wingdings" pitchFamily="2" charset="2"/>
              <a:buChar char="Ø"/>
            </a:pPr>
            <a:endParaRPr lang="fr-FR" sz="2400" dirty="0" smtClean="0">
              <a:sym typeface="Wingdings" pitchFamily="2" charset="2"/>
            </a:endParaRPr>
          </a:p>
          <a:p>
            <a:pPr lvl="1">
              <a:buFont typeface="Wingdings" pitchFamily="2" charset="2"/>
              <a:buChar char="Ø"/>
            </a:pPr>
            <a:endParaRPr lang="fr-FR" sz="2400" dirty="0" smtClean="0">
              <a:sym typeface="Wingdings" pitchFamily="2" charset="2"/>
            </a:endParaRPr>
          </a:p>
          <a:p>
            <a:pPr lvl="1">
              <a:buFont typeface="Wingdings" pitchFamily="2" charset="2"/>
              <a:buChar char="Ø"/>
            </a:pPr>
            <a:endParaRPr lang="fr-FR" sz="2400" dirty="0" smtClean="0">
              <a:sym typeface="Wingdings" pitchFamily="2" charset="2"/>
            </a:endParaRPr>
          </a:p>
          <a:p>
            <a:pPr lvl="1">
              <a:buFont typeface="Wingdings" pitchFamily="2" charset="2"/>
              <a:buChar char="Ø"/>
            </a:pPr>
            <a:endParaRPr lang="fr-FR" sz="2200" dirty="0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0" y="457200"/>
            <a:ext cx="8858312" cy="41209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>
              <a:spcBef>
                <a:spcPct val="0"/>
              </a:spcBef>
              <a:buClr>
                <a:schemeClr val="accent3"/>
              </a:buClr>
              <a:buSzPct val="95000"/>
              <a:tabLst>
                <a:tab pos="361950" algn="l"/>
              </a:tabLst>
              <a:defRPr/>
            </a:pPr>
            <a:r>
              <a:rPr lang="fr-FR" b="1" dirty="0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III –FINANCIAL REALIZATIONS</a:t>
            </a:r>
            <a:endParaRPr lang="fr-FR" b="1" dirty="0" smtClean="0">
              <a:solidFill>
                <a:srgbClr val="1A49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14290"/>
            <a:ext cx="2285984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04800" y="3429000"/>
            <a:ext cx="8534400" cy="553998"/>
          </a:xfrm>
          <a:prstGeom prst="rect">
            <a:avLst/>
          </a:prstGeom>
          <a:solidFill>
            <a:srgbClr val="FB6A18"/>
          </a:solidFill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</a:pPr>
            <a:r>
              <a:rPr lang="fr-FR" sz="3000" b="1" dirty="0" smtClean="0">
                <a:solidFill>
                  <a:srgbClr val="1A496C"/>
                </a:solidFill>
                <a:latin typeface="Arial"/>
                <a:ea typeface="Times New Roman"/>
                <a:cs typeface="Arial"/>
              </a:rPr>
              <a:t>RURAL ELECTRIFICATION UNIT</a:t>
            </a:r>
            <a:endParaRPr lang="fr-FR" sz="3000" b="1" dirty="0" smtClean="0">
              <a:solidFill>
                <a:srgbClr val="1A496C"/>
              </a:solidFill>
              <a:effectLst/>
              <a:latin typeface="Arial"/>
              <a:ea typeface="Times New Roman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0" y="1295400"/>
          <a:ext cx="9143999" cy="5117592"/>
        </p:xfrm>
        <a:graphic>
          <a:graphicData uri="http://schemas.openxmlformats.org/drawingml/2006/table">
            <a:tbl>
              <a:tblPr/>
              <a:tblGrid>
                <a:gridCol w="1676400"/>
                <a:gridCol w="2305519"/>
                <a:gridCol w="1275880"/>
                <a:gridCol w="1447798"/>
                <a:gridCol w="2438402"/>
              </a:tblGrid>
              <a:tr h="1065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err="1" smtClean="0">
                          <a:solidFill>
                            <a:schemeClr val="bg1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Funders</a:t>
                      </a:r>
                      <a:endParaRPr lang="fr-FR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solidFill>
                            <a:schemeClr val="bg1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Project</a:t>
                      </a:r>
                      <a:endParaRPr lang="fr-FR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err="1" smtClean="0">
                          <a:solidFill>
                            <a:schemeClr val="bg1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Amount</a:t>
                      </a:r>
                      <a:r>
                        <a:rPr lang="fr-FR" sz="1800" b="1" dirty="0" smtClean="0">
                          <a:solidFill>
                            <a:schemeClr val="bg1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fr-FR" sz="1800" b="1" dirty="0" smtClean="0">
                          <a:solidFill>
                            <a:schemeClr val="bg1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million </a:t>
                      </a:r>
                      <a:r>
                        <a:rPr lang="fr-FR" sz="1800" b="1" dirty="0" err="1">
                          <a:solidFill>
                            <a:schemeClr val="bg1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Fdj</a:t>
                      </a: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)</a:t>
                      </a:r>
                      <a:endParaRPr lang="fr-FR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err="1" smtClean="0">
                          <a:solidFill>
                            <a:schemeClr val="bg1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Status</a:t>
                      </a:r>
                      <a:endParaRPr lang="fr-FR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err="1" smtClean="0">
                          <a:solidFill>
                            <a:schemeClr val="bg1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Realizations</a:t>
                      </a:r>
                      <a:r>
                        <a:rPr lang="fr-FR" sz="1800" b="1" dirty="0" smtClean="0">
                          <a:solidFill>
                            <a:schemeClr val="bg1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fr-FR" sz="1800" b="1" dirty="0" err="1" smtClean="0">
                          <a:solidFill>
                            <a:schemeClr val="bg1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Beneficiaries</a:t>
                      </a:r>
                      <a:endParaRPr lang="fr-FR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6C"/>
                    </a:solidFill>
                  </a:tcPr>
                </a:tc>
              </a:tr>
              <a:tr h="6583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Government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 Narrow"/>
                        <a:buNone/>
                      </a:pP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Solar</a:t>
                      </a:r>
                      <a:r>
                        <a:rPr lang="fr-FR" sz="1600" b="1" dirty="0" smtClean="0">
                          <a:latin typeface="Arial Narrow"/>
                          <a:ea typeface="Calibri"/>
                          <a:cs typeface="Times New Roman"/>
                        </a:rPr>
                        <a:t> Kit </a:t>
                      </a:r>
                      <a:r>
                        <a:rPr lang="fr-FR" sz="1600" b="1" dirty="0" err="1">
                          <a:latin typeface="Arial Narrow"/>
                          <a:ea typeface="Calibri"/>
                          <a:cs typeface="Times New Roman"/>
                        </a:rPr>
                        <a:t>Holl</a:t>
                      </a:r>
                      <a:r>
                        <a:rPr lang="fr-FR" sz="1600" b="1" dirty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600" b="1" dirty="0" err="1">
                          <a:latin typeface="Arial Narrow"/>
                          <a:ea typeface="Calibri"/>
                          <a:cs typeface="Times New Roman"/>
                        </a:rPr>
                        <a:t>Holl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 Narrow"/>
                        <a:buNone/>
                      </a:pPr>
                      <a:r>
                        <a:rPr lang="fr-FR" sz="1600" b="1" dirty="0">
                          <a:latin typeface="Arial Narrow"/>
                          <a:ea typeface="Calibri"/>
                          <a:cs typeface="Times New Roman"/>
                        </a:rPr>
                        <a:t>PK 12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 Narrow"/>
                        <a:buNone/>
                      </a:pPr>
                      <a:r>
                        <a:rPr lang="fr-FR" sz="1600" b="1" dirty="0" err="1">
                          <a:latin typeface="Arial Narrow"/>
                          <a:ea typeface="Calibri"/>
                          <a:cs typeface="Times New Roman"/>
                        </a:rPr>
                        <a:t>Hayableh</a:t>
                      </a:r>
                      <a:r>
                        <a:rPr lang="fr-FR" sz="1600" b="1" dirty="0">
                          <a:latin typeface="Arial Narrow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fr-FR" sz="1600" b="1" dirty="0" err="1">
                          <a:latin typeface="Arial Narrow"/>
                          <a:ea typeface="Calibri"/>
                          <a:cs typeface="Times New Roman"/>
                        </a:rPr>
                        <a:t>Layableh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latin typeface="Arial Narrow"/>
                          <a:ea typeface="Calibri"/>
                          <a:cs typeface="Times New Roman"/>
                        </a:rPr>
                        <a:t>357</a:t>
                      </a:r>
                      <a:endParaRPr lang="fr-F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Finished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latin typeface="Arial Narrow"/>
                          <a:ea typeface="Calibri"/>
                          <a:cs typeface="Times New Roman"/>
                        </a:rPr>
                        <a:t>603 </a:t>
                      </a: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households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latin typeface="Arial Narrow"/>
                          <a:ea typeface="Calibri"/>
                          <a:cs typeface="Times New Roman"/>
                        </a:rPr>
                        <a:t>(4.200 </a:t>
                      </a: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households</a:t>
                      </a:r>
                      <a:r>
                        <a:rPr lang="fr-FR" sz="1600" b="1" dirty="0">
                          <a:latin typeface="Arial Narrow"/>
                          <a:ea typeface="Calibri"/>
                          <a:cs typeface="Times New Roman"/>
                        </a:rPr>
                        <a:t>)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0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Government</a:t>
                      </a:r>
                      <a:r>
                        <a:rPr lang="fr-FR" sz="1600" b="1" dirty="0" smtClean="0">
                          <a:latin typeface="Arial Narrow"/>
                          <a:ea typeface="Calibri"/>
                          <a:cs typeface="Times New Roman"/>
                        </a:rPr>
                        <a:t>/KOICA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Solar</a:t>
                      </a:r>
                      <a:r>
                        <a:rPr lang="fr-FR" sz="1600" b="1" baseline="0" dirty="0" smtClean="0">
                          <a:latin typeface="Arial Narrow"/>
                          <a:ea typeface="Calibri"/>
                          <a:cs typeface="Times New Roman"/>
                        </a:rPr>
                        <a:t> power plant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latin typeface="Arial Narrow"/>
                          <a:ea typeface="Calibri"/>
                          <a:cs typeface="Times New Roman"/>
                        </a:rPr>
                        <a:t>219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Functionnal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 Narrow"/>
                        <a:buNone/>
                      </a:pPr>
                      <a:r>
                        <a:rPr lang="fr-FR" sz="1600" b="1" dirty="0" smtClean="0">
                          <a:latin typeface="Arial Narrow"/>
                          <a:ea typeface="Calibri"/>
                          <a:cs typeface="Times New Roman"/>
                        </a:rPr>
                        <a:t>-23 </a:t>
                      </a: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households</a:t>
                      </a:r>
                      <a:r>
                        <a:rPr lang="fr-FR" sz="1600" b="1" dirty="0" smtClean="0">
                          <a:latin typeface="Arial Narrow"/>
                          <a:ea typeface="Calibri"/>
                          <a:cs typeface="Times New Roman"/>
                        </a:rPr>
                        <a:t> and </a:t>
                      </a: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shops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 Narrow"/>
                        <a:buChar char="-"/>
                      </a:pPr>
                      <a:r>
                        <a:rPr lang="fr-FR" sz="1600" b="1" dirty="0">
                          <a:latin typeface="Arial Narrow"/>
                          <a:ea typeface="Calibri"/>
                          <a:cs typeface="Times New Roman"/>
                        </a:rPr>
                        <a:t>5 </a:t>
                      </a:r>
                      <a:r>
                        <a:rPr lang="fr-FR" sz="1600" b="1" dirty="0" smtClean="0">
                          <a:latin typeface="Arial Narrow"/>
                          <a:ea typeface="Calibri"/>
                          <a:cs typeface="Times New Roman"/>
                        </a:rPr>
                        <a:t>public buildings</a:t>
                      </a:r>
                      <a:r>
                        <a:rPr lang="fr-FR" sz="1600" b="1" baseline="0" dirty="0" smtClean="0">
                          <a:latin typeface="Arial Narrow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fr-FR" sz="1600" b="1" baseline="0" dirty="0" err="1" smtClean="0">
                          <a:latin typeface="Arial Narrow"/>
                          <a:ea typeface="Calibri"/>
                          <a:cs typeface="Times New Roman"/>
                        </a:rPr>
                        <a:t>schools</a:t>
                      </a:r>
                      <a:r>
                        <a:rPr lang="fr-FR" sz="1600" b="1" baseline="0" dirty="0" smtClean="0">
                          <a:latin typeface="Arial Narrow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fr-FR" sz="1600" b="1" baseline="0" dirty="0" err="1" smtClean="0">
                          <a:latin typeface="Arial Narrow"/>
                          <a:ea typeface="Calibri"/>
                          <a:cs typeface="Times New Roman"/>
                        </a:rPr>
                        <a:t>health</a:t>
                      </a:r>
                      <a:r>
                        <a:rPr lang="fr-FR" sz="1600" b="1" baseline="0" dirty="0" smtClean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600" b="1" baseline="0" dirty="0" err="1" smtClean="0">
                          <a:latin typeface="Arial Narrow"/>
                          <a:ea typeface="Calibri"/>
                          <a:cs typeface="Times New Roman"/>
                        </a:rPr>
                        <a:t>centers</a:t>
                      </a:r>
                      <a:r>
                        <a:rPr lang="fr-FR" sz="1600" b="1" baseline="0" dirty="0" smtClean="0">
                          <a:latin typeface="Arial Narrow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fr-FR" sz="1600" b="1" baseline="0" dirty="0" err="1" smtClean="0">
                          <a:latin typeface="Arial Narrow"/>
                          <a:ea typeface="Calibri"/>
                          <a:cs typeface="Times New Roman"/>
                        </a:rPr>
                        <a:t>army</a:t>
                      </a:r>
                      <a:r>
                        <a:rPr lang="fr-FR" sz="1600" b="1" baseline="0" dirty="0" smtClean="0">
                          <a:latin typeface="Arial Narrow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fr-FR" sz="1600" b="1" baseline="0" dirty="0" err="1" smtClean="0">
                          <a:latin typeface="Arial Narrow"/>
                          <a:ea typeface="Calibri"/>
                          <a:cs typeface="Times New Roman"/>
                        </a:rPr>
                        <a:t>mosque</a:t>
                      </a:r>
                      <a:r>
                        <a:rPr lang="fr-FR" sz="1600" b="1" baseline="0" dirty="0" smtClean="0">
                          <a:latin typeface="Arial Narrow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fr-FR" sz="1600" b="1" dirty="0" smtClean="0">
                          <a:latin typeface="Arial Narrow"/>
                          <a:ea typeface="Calibri"/>
                          <a:cs typeface="Times New Roman"/>
                        </a:rPr>
                        <a:t>public</a:t>
                      </a:r>
                      <a:r>
                        <a:rPr lang="fr-FR" sz="1600" b="1" baseline="0" dirty="0" smtClean="0">
                          <a:latin typeface="Arial Narrow"/>
                          <a:ea typeface="Calibri"/>
                          <a:cs typeface="Times New Roman"/>
                        </a:rPr>
                        <a:t> building</a:t>
                      </a:r>
                      <a:r>
                        <a:rPr lang="fr-FR" sz="1600" b="1" dirty="0" smtClean="0">
                          <a:latin typeface="Arial Narrow"/>
                          <a:ea typeface="Calibri"/>
                          <a:cs typeface="Times New Roman"/>
                        </a:rPr>
                        <a:t>)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Government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Solar</a:t>
                      </a:r>
                      <a:r>
                        <a:rPr lang="fr-FR" sz="1600" b="1" dirty="0" smtClean="0">
                          <a:latin typeface="Arial Narrow"/>
                          <a:ea typeface="Calibri"/>
                          <a:cs typeface="Times New Roman"/>
                        </a:rPr>
                        <a:t> Street lights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latin typeface="Arial Narrow"/>
                          <a:ea typeface="Calibri"/>
                          <a:cs typeface="Times New Roman"/>
                        </a:rPr>
                        <a:t>728</a:t>
                      </a:r>
                      <a:endParaRPr lang="fr-F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Installed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 Narrow"/>
                        <a:buChar char="-"/>
                      </a:pPr>
                      <a:r>
                        <a:rPr lang="fr-FR" sz="1600" b="1" dirty="0">
                          <a:latin typeface="Arial Narrow"/>
                          <a:ea typeface="Calibri"/>
                          <a:cs typeface="Times New Roman"/>
                        </a:rPr>
                        <a:t>Djibouti </a:t>
                      </a:r>
                      <a:r>
                        <a:rPr lang="fr-FR" sz="1600" b="1" dirty="0" smtClean="0">
                          <a:latin typeface="Arial Narrow"/>
                          <a:ea typeface="Calibri"/>
                          <a:cs typeface="Times New Roman"/>
                        </a:rPr>
                        <a:t>city </a:t>
                      </a:r>
                      <a:r>
                        <a:rPr lang="fr-FR" sz="1600" b="1" dirty="0">
                          <a:latin typeface="Arial Narrow"/>
                          <a:ea typeface="Calibri"/>
                          <a:cs typeface="Times New Roman"/>
                        </a:rPr>
                        <a:t>(550)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 Narrow"/>
                        <a:buChar char="-"/>
                      </a:pP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Regions</a:t>
                      </a:r>
                      <a:r>
                        <a:rPr lang="fr-FR" sz="1600" b="1" dirty="0" smtClean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600" b="1" dirty="0">
                          <a:latin typeface="Arial Narrow"/>
                          <a:ea typeface="Calibri"/>
                          <a:cs typeface="Times New Roman"/>
                        </a:rPr>
                        <a:t>(200)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Government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/>
                          <a:ea typeface="Calibri"/>
                          <a:cs typeface="Times New Roman"/>
                        </a:rPr>
                        <a:t>Water </a:t>
                      </a: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conveyance</a:t>
                      </a:r>
                      <a:r>
                        <a:rPr lang="fr-FR" sz="1600" b="1" dirty="0" smtClean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Yoboki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latin typeface="Arial Narrow"/>
                          <a:ea typeface="Calibri"/>
                          <a:cs typeface="Times New Roman"/>
                        </a:rPr>
                        <a:t>70</a:t>
                      </a:r>
                      <a:endParaRPr lang="fr-F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Nearing</a:t>
                      </a:r>
                      <a:r>
                        <a:rPr lang="fr-FR" sz="1600" b="1" dirty="0" smtClean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completion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latin typeface="Arial Narrow"/>
                          <a:ea typeface="Calibri"/>
                          <a:cs typeface="Times New Roman"/>
                        </a:rPr>
                        <a:t>Population </a:t>
                      </a:r>
                      <a:r>
                        <a:rPr lang="fr-FR" sz="1600" b="1" dirty="0" smtClean="0">
                          <a:latin typeface="Arial Narrow"/>
                          <a:ea typeface="Calibri"/>
                          <a:cs typeface="Times New Roman"/>
                        </a:rPr>
                        <a:t>of</a:t>
                      </a:r>
                      <a:r>
                        <a:rPr lang="fr-FR" sz="1600" b="1" baseline="0" dirty="0" smtClean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Yoboki</a:t>
                      </a:r>
                      <a:r>
                        <a:rPr lang="fr-FR" sz="1600" b="1" dirty="0" smtClean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600" b="1" dirty="0">
                          <a:latin typeface="Arial Narrow"/>
                          <a:ea typeface="Calibri"/>
                          <a:cs typeface="Times New Roman"/>
                        </a:rPr>
                        <a:t>(4.000 personnes)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16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latin typeface="Arial Narrow"/>
                          <a:ea typeface="Calibri"/>
                          <a:cs typeface="Times New Roman"/>
                        </a:rPr>
                        <a:t>Total</a:t>
                      </a:r>
                      <a:endParaRPr lang="fr-F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latin typeface="Arial Narrow"/>
                          <a:ea typeface="Calibri"/>
                          <a:cs typeface="Times New Roman"/>
                        </a:rPr>
                        <a:t> 1 304</a:t>
                      </a:r>
                      <a:endParaRPr lang="fr-F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13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Government</a:t>
                      </a:r>
                      <a:r>
                        <a:rPr lang="fr-FR" sz="1600" b="1" dirty="0" smtClean="0">
                          <a:latin typeface="Arial Narrow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other</a:t>
                      </a:r>
                      <a:r>
                        <a:rPr lang="fr-FR" sz="1600" b="1" baseline="0" dirty="0" smtClean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600" b="1" baseline="0" dirty="0" err="1" smtClean="0">
                          <a:latin typeface="Arial Narrow"/>
                          <a:ea typeface="Calibri"/>
                          <a:cs typeface="Times New Roman"/>
                        </a:rPr>
                        <a:t>funders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Solar</a:t>
                      </a:r>
                      <a:r>
                        <a:rPr lang="fr-FR" sz="1600" b="1" baseline="0" dirty="0" smtClean="0">
                          <a:latin typeface="Arial Narrow"/>
                          <a:ea typeface="Calibri"/>
                          <a:cs typeface="Times New Roman"/>
                        </a:rPr>
                        <a:t> power plant</a:t>
                      </a:r>
                      <a:endParaRPr lang="fr-FR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fr-FR" sz="1600" b="1" dirty="0">
                          <a:latin typeface="Arial Narrow"/>
                          <a:ea typeface="Calibri"/>
                          <a:cs typeface="Times New Roman"/>
                        </a:rPr>
                        <a:t>As </a:t>
                      </a:r>
                      <a:r>
                        <a:rPr lang="fr-FR" sz="1600" b="1" dirty="0" err="1">
                          <a:latin typeface="Arial Narrow"/>
                          <a:ea typeface="Calibri"/>
                          <a:cs typeface="Times New Roman"/>
                        </a:rPr>
                        <a:t>Eyla</a:t>
                      </a:r>
                      <a:r>
                        <a:rPr lang="fr-FR" sz="1600" b="1" dirty="0">
                          <a:latin typeface="Arial Narrow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fr-FR" sz="1600" b="1" dirty="0" err="1">
                          <a:latin typeface="Arial Narrow"/>
                          <a:ea typeface="Calibri"/>
                          <a:cs typeface="Times New Roman"/>
                        </a:rPr>
                        <a:t>Yoboki</a:t>
                      </a:r>
                      <a:r>
                        <a:rPr lang="fr-FR" sz="1600" b="1" dirty="0">
                          <a:latin typeface="Arial Narrow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fr-FR" sz="1600" b="1" dirty="0" err="1">
                          <a:latin typeface="Arial Narrow"/>
                          <a:ea typeface="Calibri"/>
                          <a:cs typeface="Times New Roman"/>
                        </a:rPr>
                        <a:t>Randa</a:t>
                      </a:r>
                      <a:r>
                        <a:rPr lang="fr-FR" sz="1600" b="1" dirty="0">
                          <a:latin typeface="Arial Narrow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fr-FR" sz="1600" b="1" dirty="0" err="1">
                          <a:latin typeface="Arial Narrow"/>
                          <a:ea typeface="Calibri"/>
                          <a:cs typeface="Times New Roman"/>
                        </a:rPr>
                        <a:t>Adailou</a:t>
                      </a:r>
                      <a:r>
                        <a:rPr lang="fr-FR" sz="1600" b="1" dirty="0">
                          <a:latin typeface="Arial Narrow"/>
                          <a:ea typeface="Calibri"/>
                          <a:cs typeface="Times New Roman"/>
                        </a:rPr>
                        <a:t>)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Currently</a:t>
                      </a:r>
                      <a:r>
                        <a:rPr lang="fr-FR" sz="1600" b="1" dirty="0" smtClean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being</a:t>
                      </a:r>
                      <a:r>
                        <a:rPr lang="fr-FR" sz="1600" b="1" dirty="0" smtClean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calculated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/>
                          <a:ea typeface="Calibri"/>
                          <a:cs typeface="Times New Roman"/>
                        </a:rPr>
                        <a:t>In</a:t>
                      </a:r>
                      <a:r>
                        <a:rPr lang="fr-FR" sz="1600" b="1" baseline="0" dirty="0" smtClean="0">
                          <a:latin typeface="Arial Narrow"/>
                          <a:ea typeface="Calibri"/>
                          <a:cs typeface="Times New Roman"/>
                        </a:rPr>
                        <a:t> prospects </a:t>
                      </a:r>
                      <a:r>
                        <a:rPr lang="fr-FR" sz="1600" b="1" dirty="0" smtClean="0">
                          <a:latin typeface="Arial Narrow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studies</a:t>
                      </a:r>
                      <a:r>
                        <a:rPr lang="fr-FR" sz="1600" b="1" dirty="0" smtClean="0">
                          <a:latin typeface="Arial Narrow"/>
                          <a:ea typeface="Calibri"/>
                          <a:cs typeface="Times New Roman"/>
                        </a:rPr>
                        <a:t> in </a:t>
                      </a:r>
                      <a:r>
                        <a:rPr lang="fr-FR" sz="1600" b="1" dirty="0" err="1" smtClean="0">
                          <a:latin typeface="Arial Narrow"/>
                          <a:ea typeface="Calibri"/>
                          <a:cs typeface="Times New Roman"/>
                        </a:rPr>
                        <a:t>progress</a:t>
                      </a:r>
                      <a:r>
                        <a:rPr lang="fr-FR" sz="1600" b="1" dirty="0" smtClean="0">
                          <a:latin typeface="Arial Narrow"/>
                          <a:ea typeface="Calibri"/>
                          <a:cs typeface="Times New Roman"/>
                        </a:rPr>
                        <a:t>)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latin typeface="Arial Narrow"/>
                          <a:ea typeface="Calibri"/>
                          <a:cs typeface="Times New Roman"/>
                        </a:rPr>
                        <a:t>The rural population and public buildings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305" marR="463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ous-titre 2"/>
          <p:cNvSpPr txBox="1">
            <a:spLocks/>
          </p:cNvSpPr>
          <p:nvPr/>
        </p:nvSpPr>
        <p:spPr>
          <a:xfrm>
            <a:off x="0" y="0"/>
            <a:ext cx="9144000" cy="571504"/>
          </a:xfrm>
          <a:prstGeom prst="rect">
            <a:avLst/>
          </a:prstGeom>
          <a:solidFill>
            <a:srgbClr val="FB6A18"/>
          </a:solidFill>
        </p:spPr>
        <p:txBody>
          <a:bodyPr vert="horz">
            <a:noAutofit/>
          </a:bodyPr>
          <a:lstStyle/>
          <a:p>
            <a:pPr marL="274320" lvl="0" indent="-274320" algn="ctr">
              <a:spcBef>
                <a:spcPct val="0"/>
              </a:spcBef>
              <a:buClr>
                <a:schemeClr val="accent3"/>
              </a:buClr>
              <a:buSzPct val="95000"/>
              <a:tabLst>
                <a:tab pos="361950" algn="l"/>
              </a:tabLst>
              <a:defRPr/>
            </a:pP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ACTIVITIES CARRIED OUT, IN PROGRESS AND FUTURE WITHIN THE RURAL ELECTRIFICATION UNIT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:\d\CA 2014\Solaire\2013-01-05 11.29.27.jpg"/>
          <p:cNvPicPr>
            <a:picLocks noChangeAspect="1" noChangeArrowheads="1"/>
          </p:cNvPicPr>
          <p:nvPr/>
        </p:nvPicPr>
        <p:blipFill>
          <a:blip r:embed="rId2" cstate="print"/>
          <a:srcRect t="12222" b="7778"/>
          <a:stretch>
            <a:fillRect/>
          </a:stretch>
        </p:blipFill>
        <p:spPr bwMode="auto">
          <a:xfrm>
            <a:off x="0" y="2895600"/>
            <a:ext cx="4343400" cy="3657600"/>
          </a:xfrm>
          <a:prstGeom prst="rect">
            <a:avLst/>
          </a:prstGeom>
          <a:noFill/>
        </p:spPr>
      </p:pic>
      <p:sp>
        <p:nvSpPr>
          <p:cNvPr id="5" name="Titre 2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629816"/>
          </a:xfrm>
          <a:solidFill>
            <a:srgbClr val="1A496C"/>
          </a:solidFill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PICTURES OF REALIZATIONS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6" name="Image 5" descr="DSCF4977.JPG"/>
          <p:cNvPicPr/>
          <p:nvPr/>
        </p:nvPicPr>
        <p:blipFill>
          <a:blip r:embed="rId3" cstate="print"/>
          <a:srcRect l="18843" t="23432" r="5289" b="29446"/>
          <a:stretch>
            <a:fillRect/>
          </a:stretch>
        </p:blipFill>
        <p:spPr>
          <a:xfrm>
            <a:off x="4343401" y="1143000"/>
            <a:ext cx="48006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440159"/>
          </a:xfrm>
        </p:spPr>
        <p:txBody>
          <a:bodyPr>
            <a:normAutofit/>
          </a:bodyPr>
          <a:lstStyle/>
          <a:p>
            <a:pPr algn="ctr"/>
            <a:r>
              <a:rPr lang="fr-FR" sz="2800" dirty="0" smtClean="0">
                <a:latin typeface="Arial Narrow" pitchFamily="34" charset="0"/>
              </a:rPr>
              <a:t/>
            </a:r>
            <a:br>
              <a:rPr lang="fr-FR" sz="2800" dirty="0" smtClean="0">
                <a:latin typeface="Arial Narrow" pitchFamily="34" charset="0"/>
              </a:rPr>
            </a:br>
            <a:endParaRPr lang="fr-FR" sz="2800" dirty="0">
              <a:latin typeface="Arial Narrow" pitchFamily="34" charset="0"/>
            </a:endParaRPr>
          </a:p>
        </p:txBody>
      </p:sp>
      <p:pic>
        <p:nvPicPr>
          <p:cNvPr id="4" name="Picture 7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285984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l="12884" t="32292" r="44949" b="28125"/>
          <a:stretch>
            <a:fillRect/>
          </a:stretch>
        </p:blipFill>
        <p:spPr bwMode="auto">
          <a:xfrm>
            <a:off x="5562600" y="381000"/>
            <a:ext cx="2819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81000" y="2971800"/>
            <a:ext cx="8534400" cy="584775"/>
          </a:xfrm>
          <a:prstGeom prst="rect">
            <a:avLst/>
          </a:prstGeom>
          <a:solidFill>
            <a:srgbClr val="FB6A18"/>
          </a:solidFill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</a:pPr>
            <a:r>
              <a:rPr lang="fr-FR" sz="1600" b="1" dirty="0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  <a:cs typeface="Arial"/>
              </a:rPr>
              <a:t>SUPPORT FOR A PROGRAM OF URBAN POVERTY REDUCTION</a:t>
            </a:r>
          </a:p>
          <a:p>
            <a:pPr algn="ctr" hangingPunct="0">
              <a:spcAft>
                <a:spcPts val="0"/>
              </a:spcAft>
            </a:pPr>
            <a:r>
              <a:rPr lang="fr-FR" sz="1600" b="1" dirty="0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  <a:cs typeface="Arial"/>
              </a:rPr>
              <a:t>(ALI-SABIEH, ARTA, Dikhil OBOCK, </a:t>
            </a:r>
            <a:r>
              <a:rPr lang="fr-FR" sz="1600" b="1" dirty="0" err="1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  <a:cs typeface="Arial"/>
              </a:rPr>
              <a:t>Tadjourah</a:t>
            </a:r>
            <a:r>
              <a:rPr lang="fr-FR" sz="1600" b="1" dirty="0" smtClean="0">
                <a:solidFill>
                  <a:srgbClr val="1A4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  <a:cs typeface="Arial"/>
              </a:rPr>
              <a:t>)</a:t>
            </a:r>
            <a:endParaRPr lang="fr-FR" sz="1600" b="1" dirty="0">
              <a:solidFill>
                <a:srgbClr val="1A49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Times New Roman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81000" y="914400"/>
            <a:ext cx="8763000" cy="487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000" dirty="0" smtClean="0">
                <a:latin typeface="+mj-lt"/>
              </a:rPr>
              <a:t>	</a:t>
            </a:r>
          </a:p>
          <a:p>
            <a:pPr>
              <a:buFont typeface="Wingdings" pitchFamily="2" charset="2"/>
              <a:buChar char="Ø"/>
            </a:pPr>
            <a:r>
              <a:rPr lang="fr-FR" sz="2000" b="1" dirty="0" smtClean="0">
                <a:latin typeface="+mj-lt"/>
              </a:rPr>
              <a:t>Initial FDA </a:t>
            </a:r>
            <a:r>
              <a:rPr lang="fr-FR" sz="2000" b="1" dirty="0" err="1" smtClean="0">
                <a:latin typeface="+mj-lt"/>
              </a:rPr>
              <a:t>grant</a:t>
            </a:r>
            <a:r>
              <a:rPr lang="fr-FR" sz="2000" b="1" dirty="0" smtClean="0">
                <a:latin typeface="+mj-lt"/>
              </a:rPr>
              <a:t> 			     : </a:t>
            </a:r>
            <a:r>
              <a:rPr lang="fr-FR" sz="2000" b="1" dirty="0" smtClean="0">
                <a:latin typeface="Arial Narrow" pitchFamily="34" charset="0"/>
              </a:rPr>
              <a:t>9.432</a:t>
            </a:r>
            <a:r>
              <a:rPr lang="fr-FR" sz="2000" dirty="0" smtClean="0">
                <a:latin typeface="Arial Narrow" pitchFamily="34" charset="0"/>
              </a:rPr>
              <a:t> millions USD</a:t>
            </a:r>
            <a:endParaRPr lang="fr-FR" sz="2000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fr-FR" sz="2000" b="1" dirty="0" err="1" smtClean="0">
                <a:latin typeface="+mj-lt"/>
              </a:rPr>
              <a:t>Additional</a:t>
            </a:r>
            <a:r>
              <a:rPr lang="fr-FR" sz="2000" b="1" dirty="0" smtClean="0">
                <a:latin typeface="+mj-lt"/>
              </a:rPr>
              <a:t> FDA </a:t>
            </a:r>
            <a:r>
              <a:rPr lang="fr-FR" sz="2000" b="1" dirty="0" err="1" smtClean="0">
                <a:latin typeface="+mj-lt"/>
              </a:rPr>
              <a:t>grant</a:t>
            </a:r>
            <a:r>
              <a:rPr lang="fr-FR" sz="2000" b="1" dirty="0" smtClean="0">
                <a:latin typeface="+mj-lt"/>
              </a:rPr>
              <a:t> 	                   : </a:t>
            </a:r>
            <a:r>
              <a:rPr lang="fr-FR" sz="2000" b="1" dirty="0" smtClean="0">
                <a:latin typeface="Arial Narrow" pitchFamily="34" charset="0"/>
              </a:rPr>
              <a:t>1.296</a:t>
            </a:r>
            <a:r>
              <a:rPr lang="fr-FR" sz="2000" dirty="0" smtClean="0">
                <a:latin typeface="Arial Narrow" pitchFamily="34" charset="0"/>
              </a:rPr>
              <a:t> million USD </a:t>
            </a:r>
            <a:r>
              <a:rPr lang="fr-FR" sz="2000" dirty="0" smtClean="0">
                <a:latin typeface="+mj-lt"/>
              </a:rPr>
              <a:t>	</a:t>
            </a:r>
          </a:p>
          <a:p>
            <a:pPr>
              <a:buFont typeface="Wingdings" pitchFamily="2" charset="2"/>
              <a:buChar char="Ø"/>
            </a:pPr>
            <a:r>
              <a:rPr lang="fr-FR" sz="2000" b="1" dirty="0" err="1" smtClean="0">
                <a:latin typeface="+mj-lt"/>
              </a:rPr>
              <a:t>Government</a:t>
            </a:r>
            <a:r>
              <a:rPr lang="fr-FR" sz="2000" b="1" dirty="0" smtClean="0">
                <a:latin typeface="+mj-lt"/>
              </a:rPr>
              <a:t> Contribution    	       : </a:t>
            </a:r>
            <a:r>
              <a:rPr lang="fr-FR" sz="2000" b="1" dirty="0" smtClean="0">
                <a:latin typeface="Arial Narrow" pitchFamily="34" charset="0"/>
              </a:rPr>
              <a:t>3.144 </a:t>
            </a:r>
            <a:r>
              <a:rPr lang="fr-FR" sz="2000" dirty="0" smtClean="0">
                <a:latin typeface="Arial Narrow" pitchFamily="34" charset="0"/>
              </a:rPr>
              <a:t>million USD </a:t>
            </a:r>
            <a:endParaRPr lang="fr-FR" sz="2000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fr-FR" sz="2000" b="1" dirty="0" smtClean="0">
                <a:latin typeface="+mj-lt"/>
              </a:rPr>
              <a:t>Date of </a:t>
            </a:r>
            <a:r>
              <a:rPr lang="fr-FR" sz="2000" b="1" dirty="0" err="1" smtClean="0">
                <a:latin typeface="+mj-lt"/>
              </a:rPr>
              <a:t>approval</a:t>
            </a:r>
            <a:r>
              <a:rPr lang="fr-FR" sz="2000" b="1" dirty="0" smtClean="0">
                <a:latin typeface="+mj-lt"/>
              </a:rPr>
              <a:t> 			        : </a:t>
            </a:r>
            <a:r>
              <a:rPr lang="fr-FR" sz="2000" dirty="0" smtClean="0">
                <a:latin typeface="+mj-lt"/>
              </a:rPr>
              <a:t>17/10/2008 	</a:t>
            </a:r>
          </a:p>
          <a:p>
            <a:pPr>
              <a:buFont typeface="Wingdings" pitchFamily="2" charset="2"/>
              <a:buChar char="Ø"/>
            </a:pPr>
            <a:r>
              <a:rPr lang="fr-FR" sz="2000" b="1" dirty="0" smtClean="0">
                <a:latin typeface="+mj-lt"/>
              </a:rPr>
              <a:t>Date of </a:t>
            </a:r>
            <a:r>
              <a:rPr lang="fr-FR" sz="2000" b="1" dirty="0" err="1" smtClean="0">
                <a:latin typeface="+mj-lt"/>
              </a:rPr>
              <a:t>effect</a:t>
            </a:r>
            <a:r>
              <a:rPr lang="fr-FR" sz="2000" b="1" dirty="0" smtClean="0">
                <a:latin typeface="+mj-lt"/>
              </a:rPr>
              <a:t> 		                      : </a:t>
            </a:r>
            <a:r>
              <a:rPr lang="fr-FR" sz="2000" dirty="0" smtClean="0">
                <a:latin typeface="+mj-lt"/>
              </a:rPr>
              <a:t>13/11/2008</a:t>
            </a:r>
            <a:r>
              <a:rPr lang="fr-FR" sz="2000" b="1" dirty="0" smtClean="0">
                <a:latin typeface="+mj-lt"/>
              </a:rPr>
              <a:t> </a:t>
            </a:r>
            <a:r>
              <a:rPr lang="fr-FR" sz="2000" dirty="0" smtClean="0">
                <a:latin typeface="+mj-lt"/>
              </a:rPr>
              <a:t>	</a:t>
            </a:r>
          </a:p>
          <a:p>
            <a:pPr>
              <a:buFont typeface="Wingdings" pitchFamily="2" charset="2"/>
              <a:buChar char="Ø"/>
            </a:pPr>
            <a:r>
              <a:rPr lang="fr-FR" sz="2000" b="1" dirty="0" smtClean="0">
                <a:latin typeface="+mj-lt"/>
              </a:rPr>
              <a:t>Initial donation </a:t>
            </a:r>
            <a:r>
              <a:rPr lang="fr-FR" sz="2000" b="1" dirty="0" err="1" smtClean="0">
                <a:latin typeface="+mj-lt"/>
              </a:rPr>
              <a:t>amount</a:t>
            </a:r>
            <a:r>
              <a:rPr lang="fr-FR" sz="2000" b="1" dirty="0" smtClean="0">
                <a:latin typeface="+mj-lt"/>
              </a:rPr>
              <a:t> </a:t>
            </a:r>
            <a:r>
              <a:rPr lang="fr-FR" sz="2000" b="1" dirty="0" err="1" smtClean="0">
                <a:latin typeface="+mj-lt"/>
              </a:rPr>
              <a:t>disbursed</a:t>
            </a:r>
            <a:r>
              <a:rPr lang="fr-FR" sz="2000" b="1" dirty="0" smtClean="0">
                <a:latin typeface="+mj-lt"/>
              </a:rPr>
              <a:t>   	: </a:t>
            </a:r>
            <a:r>
              <a:rPr lang="fr-FR" sz="2000" b="1" dirty="0" smtClean="0">
                <a:latin typeface="Arial Narrow" pitchFamily="34" charset="0"/>
              </a:rPr>
              <a:t>4.580 </a:t>
            </a:r>
            <a:r>
              <a:rPr lang="fr-FR" sz="2000" dirty="0" smtClean="0">
                <a:latin typeface="Arial Narrow" pitchFamily="34" charset="0"/>
              </a:rPr>
              <a:t>USD (</a:t>
            </a:r>
            <a:r>
              <a:rPr lang="fr-FR" sz="2000" b="1" dirty="0" smtClean="0">
                <a:latin typeface="Arial Narrow" pitchFamily="34" charset="0"/>
              </a:rPr>
              <a:t>50 %</a:t>
            </a:r>
            <a:r>
              <a:rPr lang="fr-FR" sz="2000" dirty="0" smtClean="0">
                <a:latin typeface="Arial Narrow" pitchFamily="34" charset="0"/>
              </a:rPr>
              <a:t>) </a:t>
            </a:r>
            <a:endParaRPr lang="fr-FR" sz="2000" b="1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fr-FR" sz="2000" b="1" dirty="0" err="1" smtClean="0">
                <a:latin typeface="+mj-lt"/>
              </a:rPr>
              <a:t>Additional</a:t>
            </a:r>
            <a:r>
              <a:rPr lang="fr-FR" sz="2000" b="1" dirty="0" smtClean="0">
                <a:latin typeface="+mj-lt"/>
              </a:rPr>
              <a:t> donation </a:t>
            </a:r>
            <a:r>
              <a:rPr lang="fr-FR" sz="2000" b="1" dirty="0" err="1" smtClean="0">
                <a:latin typeface="+mj-lt"/>
              </a:rPr>
              <a:t>amount</a:t>
            </a:r>
            <a:r>
              <a:rPr lang="fr-FR" sz="2000" b="1" dirty="0" smtClean="0">
                <a:latin typeface="+mj-lt"/>
              </a:rPr>
              <a:t> </a:t>
            </a:r>
            <a:r>
              <a:rPr lang="fr-FR" sz="2000" b="1" dirty="0" err="1" smtClean="0">
                <a:latin typeface="+mj-lt"/>
              </a:rPr>
              <a:t>disbursed</a:t>
            </a:r>
            <a:r>
              <a:rPr lang="fr-FR" sz="2000" b="1" dirty="0" smtClean="0">
                <a:latin typeface="+mj-lt"/>
              </a:rPr>
              <a:t>      : </a:t>
            </a:r>
            <a:r>
              <a:rPr lang="fr-FR" sz="2000" b="1" dirty="0" smtClean="0">
                <a:latin typeface="Arial Narrow" pitchFamily="34" charset="0"/>
              </a:rPr>
              <a:t>961 935 </a:t>
            </a:r>
            <a:r>
              <a:rPr lang="fr-FR" sz="2000" dirty="0" smtClean="0">
                <a:latin typeface="Arial Narrow" pitchFamily="34" charset="0"/>
              </a:rPr>
              <a:t>USD </a:t>
            </a:r>
            <a:r>
              <a:rPr lang="fr-FR" sz="2000" dirty="0" smtClean="0">
                <a:latin typeface="+mj-lt"/>
              </a:rPr>
              <a:t>	</a:t>
            </a:r>
          </a:p>
          <a:p>
            <a:pPr>
              <a:buFont typeface="Wingdings" pitchFamily="2" charset="2"/>
              <a:buChar char="Ø"/>
            </a:pPr>
            <a:endParaRPr lang="fr-FR" sz="2000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fr-FR" sz="2000" b="1" dirty="0" smtClean="0">
                <a:latin typeface="+mj-lt"/>
              </a:rPr>
              <a:t>Initial donation Deadline </a:t>
            </a:r>
            <a:r>
              <a:rPr lang="fr-FR" sz="2000" b="1" dirty="0" err="1" smtClean="0">
                <a:latin typeface="+mj-lt"/>
              </a:rPr>
              <a:t>cashing</a:t>
            </a:r>
            <a:r>
              <a:rPr lang="fr-FR" sz="2000" b="1" dirty="0" smtClean="0">
                <a:latin typeface="+mj-lt"/>
              </a:rPr>
              <a:t>                : </a:t>
            </a:r>
            <a:r>
              <a:rPr lang="fr-FR" sz="2000" dirty="0" smtClean="0">
                <a:latin typeface="+mj-lt"/>
              </a:rPr>
              <a:t>30 juin 2015</a:t>
            </a:r>
          </a:p>
          <a:p>
            <a:pPr>
              <a:buFont typeface="Wingdings" pitchFamily="2" charset="2"/>
              <a:buChar char="Ø"/>
            </a:pPr>
            <a:r>
              <a:rPr lang="fr-FR" sz="2000" b="1" dirty="0" err="1" smtClean="0">
                <a:latin typeface="+mj-lt"/>
              </a:rPr>
              <a:t>Additional</a:t>
            </a:r>
            <a:r>
              <a:rPr lang="fr-FR" sz="2000" b="1" dirty="0" smtClean="0">
                <a:latin typeface="+mj-lt"/>
              </a:rPr>
              <a:t> donation Deadline </a:t>
            </a:r>
            <a:r>
              <a:rPr lang="fr-FR" sz="2000" b="1" dirty="0" err="1" smtClean="0">
                <a:latin typeface="+mj-lt"/>
              </a:rPr>
              <a:t>Cashing</a:t>
            </a:r>
            <a:r>
              <a:rPr lang="fr-FR" sz="2000" b="1" dirty="0" smtClean="0">
                <a:latin typeface="+mj-lt"/>
              </a:rPr>
              <a:t>	: </a:t>
            </a:r>
            <a:r>
              <a:rPr lang="fr-FR" sz="2000" dirty="0" smtClean="0">
                <a:latin typeface="+mj-lt"/>
              </a:rPr>
              <a:t>30 juin 2015 </a:t>
            </a:r>
            <a:r>
              <a:rPr lang="fr-FR" sz="2000" b="1" dirty="0" smtClean="0">
                <a:latin typeface="+mj-lt"/>
              </a:rPr>
              <a:t>	</a:t>
            </a:r>
          </a:p>
          <a:p>
            <a:pPr>
              <a:buFont typeface="Wingdings" pitchFamily="2" charset="2"/>
              <a:buChar char="Ø"/>
            </a:pPr>
            <a:r>
              <a:rPr lang="fr-FR" sz="2000" b="1" dirty="0" err="1" smtClean="0">
                <a:latin typeface="+mj-lt"/>
              </a:rPr>
              <a:t>Requests</a:t>
            </a:r>
            <a:r>
              <a:rPr lang="fr-FR" sz="2000" b="1" dirty="0" smtClean="0">
                <a:latin typeface="+mj-lt"/>
              </a:rPr>
              <a:t> for extensions 		             : </a:t>
            </a:r>
            <a:r>
              <a:rPr lang="fr-FR" sz="2000" dirty="0" err="1" smtClean="0">
                <a:latin typeface="+mj-lt"/>
              </a:rPr>
              <a:t>submitted</a:t>
            </a:r>
            <a:r>
              <a:rPr lang="fr-FR" sz="2000" dirty="0" smtClean="0">
                <a:latin typeface="+mj-lt"/>
              </a:rPr>
              <a:t> to BAD</a:t>
            </a:r>
            <a:endParaRPr lang="fr-FR" sz="2000" b="1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endParaRPr lang="fr-FR" sz="2000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endParaRPr lang="fr-FR" sz="2000" dirty="0">
              <a:latin typeface="+mj-lt"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7922"/>
          </a:xfrm>
          <a:solidFill>
            <a:srgbClr val="FB6A18"/>
          </a:solidFill>
        </p:spPr>
        <p:txBody>
          <a:bodyPr>
            <a:normAutofit/>
          </a:bodyPr>
          <a:lstStyle/>
          <a:p>
            <a:r>
              <a:rPr lang="fr-FR" sz="2400" b="1" dirty="0" smtClean="0"/>
              <a:t>PROJECT DESCRIPTION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640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0" y="0"/>
            <a:ext cx="9144000" cy="517922"/>
          </a:xfrm>
          <a:prstGeom prst="rect">
            <a:avLst/>
          </a:prstGeom>
          <a:solidFill>
            <a:srgbClr val="FB6A18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INTERVENTION AREA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2927</TotalTime>
  <Words>3057</Words>
  <Application>Microsoft Office PowerPoint</Application>
  <PresentationFormat>Affichage à l'écran (4:3)</PresentationFormat>
  <Paragraphs>675</Paragraphs>
  <Slides>66</Slides>
  <Notes>6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66</vt:i4>
      </vt:variant>
    </vt:vector>
  </HeadingPairs>
  <TitlesOfParts>
    <vt:vector size="68" baseType="lpstr">
      <vt:lpstr>Default Design</vt:lpstr>
      <vt:lpstr>Acrobat Document</vt:lpstr>
      <vt:lpstr>Diapositive 1</vt:lpstr>
      <vt:lpstr>Diapositive 2</vt:lpstr>
      <vt:lpstr>Diapositive 3</vt:lpstr>
      <vt:lpstr>Project Description</vt:lpstr>
      <vt:lpstr>Modus operandi</vt:lpstr>
      <vt:lpstr>Diapositive 6</vt:lpstr>
      <vt:lpstr> </vt:lpstr>
      <vt:lpstr>PROJECT DESCRIPTION</vt:lpstr>
      <vt:lpstr>Diapositive 9</vt:lpstr>
      <vt:lpstr>INTERVENTION AXIS </vt:lpstr>
      <vt:lpstr>I. Strenghtening of capacities</vt:lpstr>
      <vt:lpstr>Diapositive 12</vt:lpstr>
      <vt:lpstr> Pictures of infrastructure works</vt:lpstr>
      <vt:lpstr>Pictures of infrastructure works</vt:lpstr>
      <vt:lpstr>Pictures of infrastructure works</vt:lpstr>
      <vt:lpstr>Pictures of infrastructure works</vt:lpstr>
      <vt:lpstr>Diapositive 17</vt:lpstr>
      <vt:lpstr>CORNICHE OF TADJOURAH</vt:lpstr>
      <vt:lpstr>Diapositive 19</vt:lpstr>
      <vt:lpstr>Diapositive 20</vt:lpstr>
      <vt:lpstr> </vt:lpstr>
      <vt:lpstr>Projet description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MISSION</vt:lpstr>
      <vt:lpstr>ACTIVITIES CARRIED OUT IN  2014</vt:lpstr>
      <vt:lpstr>Diapositive 45</vt:lpstr>
      <vt:lpstr>Diapositive 46</vt:lpstr>
      <vt:lpstr>II. Capacity reinforcement for local authorities</vt:lpstr>
      <vt:lpstr>Diapositive 48</vt:lpstr>
      <vt:lpstr>Diapositive 49</vt:lpstr>
      <vt:lpstr>AREAS COVERED BY THE PROGRAM</vt:lpstr>
      <vt:lpstr>PICTURES OF LABOR INTENSIVE WORK AND SERVICES</vt:lpstr>
      <vt:lpstr>PICTURES OF MALNUTRITION PREVENTION ACTIVITIES</vt:lpstr>
      <vt:lpstr>STATE OF PROGRESS OF THE INTENSIVE LABOR SERVICES AND WORKS</vt:lpstr>
      <vt:lpstr>STATE OF PROGRESS FOR NUTRITION ACTIVITIES</vt:lpstr>
      <vt:lpstr>Diapositive 55</vt:lpstr>
      <vt:lpstr>Four New Projects in 2015</vt:lpstr>
      <vt:lpstr>Diapositive 57</vt:lpstr>
      <vt:lpstr>Diapositive 58</vt:lpstr>
      <vt:lpstr>Diapositive 59</vt:lpstr>
      <vt:lpstr>Diapositive 60</vt:lpstr>
      <vt:lpstr>AREA OF INTERVENTION </vt:lpstr>
      <vt:lpstr>TARGET GROUP AND BENEFICIARIES</vt:lpstr>
      <vt:lpstr>Diapositive 63</vt:lpstr>
      <vt:lpstr>Diapositive 64</vt:lpstr>
      <vt:lpstr>Diapositive 65</vt:lpstr>
      <vt:lpstr>PICTURES OF REALIZATIONS</vt:lpstr>
    </vt:vector>
  </TitlesOfParts>
  <Company>Qualcomm, Incorporated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SAMATAR</dc:creator>
  <cp:lastModifiedBy>aaelmi</cp:lastModifiedBy>
  <cp:revision>599</cp:revision>
  <dcterms:created xsi:type="dcterms:W3CDTF">2010-06-14T22:28:59Z</dcterms:created>
  <dcterms:modified xsi:type="dcterms:W3CDTF">2015-09-14T09:20:37Z</dcterms:modified>
</cp:coreProperties>
</file>