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44" r:id="rId2"/>
    <p:sldId id="445" r:id="rId3"/>
    <p:sldId id="519" r:id="rId4"/>
    <p:sldId id="518" r:id="rId5"/>
    <p:sldId id="460" r:id="rId6"/>
    <p:sldId id="449" r:id="rId7"/>
    <p:sldId id="491" r:id="rId8"/>
    <p:sldId id="451" r:id="rId9"/>
    <p:sldId id="497" r:id="rId10"/>
    <p:sldId id="523" r:id="rId11"/>
    <p:sldId id="366" r:id="rId12"/>
    <p:sldId id="520" r:id="rId13"/>
    <p:sldId id="484" r:id="rId14"/>
    <p:sldId id="486" r:id="rId15"/>
    <p:sldId id="482" r:id="rId16"/>
    <p:sldId id="488" r:id="rId17"/>
    <p:sldId id="483" r:id="rId18"/>
    <p:sldId id="474" r:id="rId19"/>
    <p:sldId id="475" r:id="rId20"/>
    <p:sldId id="472" r:id="rId21"/>
    <p:sldId id="476" r:id="rId22"/>
    <p:sldId id="471" r:id="rId23"/>
    <p:sldId id="477" r:id="rId24"/>
    <p:sldId id="470" r:id="rId25"/>
    <p:sldId id="478" r:id="rId26"/>
    <p:sldId id="489" r:id="rId27"/>
    <p:sldId id="399" r:id="rId28"/>
    <p:sldId id="410" r:id="rId29"/>
    <p:sldId id="412" r:id="rId30"/>
    <p:sldId id="411" r:id="rId31"/>
    <p:sldId id="414" r:id="rId32"/>
    <p:sldId id="419" r:id="rId33"/>
    <p:sldId id="481" r:id="rId34"/>
    <p:sldId id="420" r:id="rId35"/>
    <p:sldId id="417" r:id="rId36"/>
    <p:sldId id="421" r:id="rId37"/>
    <p:sldId id="422" r:id="rId38"/>
    <p:sldId id="424" r:id="rId39"/>
    <p:sldId id="423" r:id="rId40"/>
    <p:sldId id="502" r:id="rId41"/>
    <p:sldId id="503" r:id="rId42"/>
    <p:sldId id="517" r:id="rId43"/>
    <p:sldId id="516" r:id="rId44"/>
    <p:sldId id="508" r:id="rId45"/>
    <p:sldId id="513" r:id="rId46"/>
    <p:sldId id="515" r:id="rId47"/>
    <p:sldId id="512" r:id="rId48"/>
  </p:sldIdLst>
  <p:sldSz cx="9144000" cy="6858000" type="screen4x3"/>
  <p:notesSz cx="6858000" cy="9637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8E8"/>
    <a:srgbClr val="000099"/>
    <a:srgbClr val="257F97"/>
    <a:srgbClr val="E9EDF4"/>
    <a:srgbClr val="00B0F0"/>
    <a:srgbClr val="FFFFCC"/>
    <a:srgbClr val="2787A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07" autoAdjust="0"/>
    <p:restoredTop sz="94585"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tableau%2520suivi%2520fond%2520re&#231;u%2520FSN%2520suivi%2520pour%2520DG201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autoTitleDeleted val="1"/>
    <c:view3D>
      <c:rotX val="30"/>
      <c:perspective val="30"/>
    </c:view3D>
    <c:plotArea>
      <c:layout>
        <c:manualLayout>
          <c:layoutTarget val="inner"/>
          <c:xMode val="edge"/>
          <c:yMode val="edge"/>
          <c:x val="8.1944444444444528E-2"/>
          <c:y val="9.7338293001737727E-2"/>
          <c:w val="0.84444444444444511"/>
          <c:h val="0.82709740070033366"/>
        </c:manualLayout>
      </c:layout>
      <c:pie3DChart>
        <c:varyColors val="1"/>
        <c:ser>
          <c:idx val="0"/>
          <c:order val="0"/>
          <c:explosion val="25"/>
          <c:dLbls>
            <c:dLbl>
              <c:idx val="1"/>
              <c:layout/>
              <c:tx>
                <c:rich>
                  <a:bodyPr/>
                  <a:lstStyle/>
                  <a:p>
                    <a:r>
                      <a:rPr lang="en-US" dirty="0"/>
                      <a:t> </a:t>
                    </a:r>
                    <a:r>
                      <a:rPr lang="en-US" err="1"/>
                      <a:t>Loyer</a:t>
                    </a:r>
                    <a:r>
                      <a:rPr lang="en-US"/>
                      <a:t> </a:t>
                    </a:r>
                    <a:r>
                      <a:rPr lang="en-US" smtClean="0"/>
                      <a:t>Forces Américaines</a:t>
                    </a:r>
                    <a:r>
                      <a:rPr lang="en-US" dirty="0"/>
                      <a:t>
20%</a:t>
                    </a:r>
                  </a:p>
                </c:rich>
              </c:tx>
              <c:showCatName val="1"/>
              <c:showPercent val="1"/>
            </c:dLbl>
            <c:dLbl>
              <c:idx val="2"/>
              <c:layout/>
              <c:tx>
                <c:rich>
                  <a:bodyPr/>
                  <a:lstStyle/>
                  <a:p>
                    <a:r>
                      <a:rPr lang="en-US" dirty="0" err="1"/>
                      <a:t>Loyer</a:t>
                    </a:r>
                    <a:r>
                      <a:rPr lang="en-US" dirty="0"/>
                      <a:t> </a:t>
                    </a:r>
                    <a:r>
                      <a:rPr lang="en-US" dirty="0" smtClean="0"/>
                      <a:t>Forces </a:t>
                    </a:r>
                    <a:r>
                      <a:rPr lang="en-US" dirty="0" err="1" smtClean="0"/>
                      <a:t>Françaises</a:t>
                    </a:r>
                    <a:r>
                      <a:rPr lang="en-US" dirty="0"/>
                      <a:t>
20%</a:t>
                    </a:r>
                  </a:p>
                </c:rich>
              </c:tx>
              <c:showCatName val="1"/>
              <c:showPercent val="1"/>
            </c:dLbl>
            <c:dLbl>
              <c:idx val="4"/>
              <c:layout>
                <c:manualLayout>
                  <c:x val="0.18449458661417342"/>
                  <c:y val="-0.27898186209762754"/>
                </c:manualLayout>
              </c:layout>
              <c:showCatName val="1"/>
              <c:showPercent val="1"/>
            </c:dLbl>
            <c:dLbl>
              <c:idx val="5"/>
              <c:layout>
                <c:manualLayout>
                  <c:x val="0.15317361111111111"/>
                  <c:y val="-0.10325395943660597"/>
                </c:manualLayout>
              </c:layout>
              <c:showCatName val="1"/>
              <c:showPercent val="1"/>
            </c:dLbl>
            <c:dLbl>
              <c:idx val="6"/>
              <c:layout>
                <c:manualLayout>
                  <c:x val="9.8545166229221548E-2"/>
                  <c:y val="2.8538152825269107E-2"/>
                </c:manualLayout>
              </c:layout>
              <c:tx>
                <c:rich>
                  <a:bodyPr/>
                  <a:lstStyle/>
                  <a:p>
                    <a:r>
                      <a:rPr lang="en-US" smtClean="0"/>
                      <a:t>CNSS</a:t>
                    </a:r>
                    <a:r>
                      <a:rPr lang="en-US"/>
                      <a:t>
10%</a:t>
                    </a:r>
                  </a:p>
                </c:rich>
              </c:tx>
              <c:showCatName val="1"/>
              <c:showPercent val="1"/>
            </c:dLbl>
            <c:dLbl>
              <c:idx val="7"/>
              <c:layout>
                <c:manualLayout>
                  <c:x val="8.9015912073491021E-2"/>
                  <c:y val="8.8348551121206098E-2"/>
                </c:manualLayout>
              </c:layout>
              <c:showCatName val="1"/>
              <c:showPercent val="1"/>
            </c:dLbl>
            <c:txPr>
              <a:bodyPr/>
              <a:lstStyle/>
              <a:p>
                <a:pPr>
                  <a:defRPr sz="1200" b="1"/>
                </a:pPr>
                <a:endParaRPr lang="fr-FR"/>
              </a:p>
            </c:txPr>
            <c:showCatName val="1"/>
            <c:showPercent val="1"/>
          </c:dLbls>
          <c:cat>
            <c:strRef>
              <c:f>Feuil3!$C$22:$C$30</c:f>
              <c:strCache>
                <c:ptCount val="9"/>
                <c:pt idx="0">
                  <c:v>Forfaitisation sur les installations de sécurité</c:v>
                </c:pt>
                <c:pt idx="1">
                  <c:v> Loyer Force Américain</c:v>
                </c:pt>
                <c:pt idx="2">
                  <c:v>Loyer Force Française</c:v>
                </c:pt>
                <c:pt idx="3">
                  <c:v>Autres</c:v>
                </c:pt>
                <c:pt idx="4">
                  <c:v>Port autonome de Djibouti</c:v>
                </c:pt>
                <c:pt idx="5">
                  <c:v>Djibtélécom</c:v>
                </c:pt>
                <c:pt idx="6">
                  <c:v>OPS</c:v>
                </c:pt>
                <c:pt idx="7">
                  <c:v>Banque Centrale</c:v>
                </c:pt>
                <c:pt idx="8">
                  <c:v>Dotation Exeptionnelle (*)</c:v>
                </c:pt>
              </c:strCache>
            </c:strRef>
          </c:cat>
          <c:val>
            <c:numRef>
              <c:f>Feuil3!$D$22:$D$30</c:f>
              <c:numCache>
                <c:formatCode>#,##0</c:formatCode>
                <c:ptCount val="9"/>
                <c:pt idx="1">
                  <c:v>800000000</c:v>
                </c:pt>
                <c:pt idx="2">
                  <c:v>800000000</c:v>
                </c:pt>
                <c:pt idx="4">
                  <c:v>1200000000</c:v>
                </c:pt>
                <c:pt idx="5">
                  <c:v>400000000</c:v>
                </c:pt>
                <c:pt idx="6">
                  <c:v>400000000</c:v>
                </c:pt>
                <c:pt idx="7">
                  <c:v>400000000</c:v>
                </c:pt>
              </c:numCache>
            </c:numRef>
          </c:val>
        </c:ser>
        <c:ser>
          <c:idx val="1"/>
          <c:order val="1"/>
          <c:explosion val="25"/>
          <c:dLbls>
            <c:showCatName val="1"/>
            <c:showPercent val="1"/>
          </c:dLbls>
          <c:cat>
            <c:strRef>
              <c:f>Feuil3!$C$22:$C$30</c:f>
              <c:strCache>
                <c:ptCount val="9"/>
                <c:pt idx="0">
                  <c:v>Forfaitisation sur les installations de sécurité</c:v>
                </c:pt>
                <c:pt idx="1">
                  <c:v> Loyer Force Américain</c:v>
                </c:pt>
                <c:pt idx="2">
                  <c:v>Loyer Force Française</c:v>
                </c:pt>
                <c:pt idx="3">
                  <c:v>Autres</c:v>
                </c:pt>
                <c:pt idx="4">
                  <c:v>Port autonome de Djibouti</c:v>
                </c:pt>
                <c:pt idx="5">
                  <c:v>Djibtélécom</c:v>
                </c:pt>
                <c:pt idx="6">
                  <c:v>OPS</c:v>
                </c:pt>
                <c:pt idx="7">
                  <c:v>Banque Centrale</c:v>
                </c:pt>
                <c:pt idx="8">
                  <c:v>Dotation Exeptionnelle (*)</c:v>
                </c:pt>
              </c:strCache>
            </c:strRef>
          </c:cat>
          <c:val>
            <c:numRef>
              <c:f>Feuil3!$E$22:$E$30</c:f>
              <c:numCache>
                <c:formatCode>#,##0</c:formatCode>
                <c:ptCount val="9"/>
                <c:pt idx="1">
                  <c:v>1024599250</c:v>
                </c:pt>
                <c:pt idx="4">
                  <c:v>600000000</c:v>
                </c:pt>
                <c:pt idx="5">
                  <c:v>400000000</c:v>
                </c:pt>
                <c:pt idx="6">
                  <c:v>400000000</c:v>
                </c:pt>
                <c:pt idx="7">
                  <c:v>400000000</c:v>
                </c:pt>
                <c:pt idx="8">
                  <c:v>356000000</c:v>
                </c:pt>
              </c:numCache>
            </c:numRef>
          </c:val>
        </c:ser>
        <c:dLbls>
          <c:showCatName val="1"/>
          <c:showPercent val="1"/>
        </c:dLbls>
      </c:pie3DChart>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title>
      <c:tx>
        <c:rich>
          <a:bodyPr/>
          <a:lstStyle/>
          <a:p>
            <a:pPr>
              <a:defRPr/>
            </a:pPr>
            <a:r>
              <a:rPr lang="en-US" sz="1800" b="1" i="0" baseline="0" dirty="0" smtClean="0"/>
              <a:t>REPARTITION GEOGRAPHIQUE DES INVESTISSEMENTS FSN 2008-2011</a:t>
            </a:r>
            <a:endParaRPr lang="en-US" sz="1800" b="1" i="0" baseline="0" dirty="0"/>
          </a:p>
        </c:rich>
      </c:tx>
      <c:layout/>
    </c:title>
    <c:view3D>
      <c:rotX val="30"/>
      <c:perspective val="30"/>
    </c:view3D>
    <c:plotArea>
      <c:layout/>
      <c:pie3DChart>
        <c:varyColors val="1"/>
        <c:ser>
          <c:idx val="0"/>
          <c:order val="0"/>
          <c:explosion val="25"/>
          <c:dLbls>
            <c:dLbl>
              <c:idx val="0"/>
              <c:layout>
                <c:manualLayout>
                  <c:x val="-0.25080697725284484"/>
                  <c:y val="-0.13943642461358988"/>
                </c:manualLayout>
              </c:layout>
              <c:showCatName val="1"/>
              <c:showPercent val="1"/>
            </c:dLbl>
            <c:dLbl>
              <c:idx val="2"/>
              <c:layout>
                <c:manualLayout>
                  <c:x val="0.20816458880140004"/>
                  <c:y val="4.8769174686497496E-2"/>
                </c:manualLayout>
              </c:layout>
              <c:tx>
                <c:rich>
                  <a:bodyPr/>
                  <a:lstStyle/>
                  <a:p>
                    <a:r>
                      <a:rPr lang="en-US" dirty="0" err="1" smtClean="0"/>
                      <a:t>Régions</a:t>
                    </a:r>
                    <a:r>
                      <a:rPr lang="en-US" dirty="0" smtClean="0"/>
                      <a:t> de </a:t>
                    </a:r>
                    <a:r>
                      <a:rPr lang="en-US" dirty="0" err="1" smtClean="0"/>
                      <a:t>l’Intérieur</a:t>
                    </a:r>
                    <a:r>
                      <a:rPr lang="en-US" dirty="0"/>
                      <a:t>
32%</a:t>
                    </a:r>
                  </a:p>
                </c:rich>
              </c:tx>
              <c:showCatName val="1"/>
              <c:showPercent val="1"/>
            </c:dLbl>
            <c:txPr>
              <a:bodyPr/>
              <a:lstStyle/>
              <a:p>
                <a:pPr>
                  <a:defRPr sz="1400" b="1"/>
                </a:pPr>
                <a:endParaRPr lang="fr-FR"/>
              </a:p>
            </c:txPr>
            <c:showCatName val="1"/>
            <c:showPercent val="1"/>
            <c:showLeaderLines val="1"/>
          </c:dLbls>
          <c:cat>
            <c:strRef>
              <c:f>'2008 2011 par secteur'!$E$32:$G$32</c:f>
              <c:strCache>
                <c:ptCount val="3"/>
                <c:pt idx="0">
                  <c:v>Djibouti</c:v>
                </c:pt>
                <c:pt idx="2">
                  <c:v>Intérieur</c:v>
                </c:pt>
              </c:strCache>
            </c:strRef>
          </c:cat>
          <c:val>
            <c:numRef>
              <c:f>'2008 2011 par secteur'!$E$34:$G$34</c:f>
              <c:numCache>
                <c:formatCode>General</c:formatCode>
                <c:ptCount val="3"/>
                <c:pt idx="0" formatCode="0.00">
                  <c:v>67.895379833141504</c:v>
                </c:pt>
                <c:pt idx="2" formatCode="0.00">
                  <c:v>32.104620166858155</c:v>
                </c:pt>
              </c:numCache>
            </c:numRef>
          </c:val>
        </c:ser>
        <c:dLbls>
          <c:showCatName val="1"/>
          <c:showPercent val="1"/>
        </c:dLbls>
      </c:pie3DChart>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chart>
    <c:title>
      <c:tx>
        <c:rich>
          <a:bodyPr/>
          <a:lstStyle/>
          <a:p>
            <a:pPr>
              <a:defRPr/>
            </a:pPr>
            <a:r>
              <a:rPr lang="en-US" dirty="0" smtClean="0"/>
              <a:t>REPARTITION DES </a:t>
            </a:r>
            <a:r>
              <a:rPr lang="en-US" baseline="0" dirty="0" smtClean="0"/>
              <a:t>INVESTISSEMENTS </a:t>
            </a:r>
            <a:r>
              <a:rPr lang="en-US" baseline="0" dirty="0"/>
              <a:t>FSN 2008-2011 PAR SECTEUR D'ACTIVITE </a:t>
            </a:r>
            <a:endParaRPr lang="en-US" dirty="0"/>
          </a:p>
        </c:rich>
      </c:tx>
      <c:layout>
        <c:manualLayout>
          <c:xMode val="edge"/>
          <c:yMode val="edge"/>
          <c:x val="0.14908120512924941"/>
          <c:y val="2.2296540121219512E-3"/>
        </c:manualLayout>
      </c:layout>
    </c:title>
    <c:view3D>
      <c:rotX val="30"/>
      <c:perspective val="30"/>
    </c:view3D>
    <c:plotArea>
      <c:layout/>
      <c:pie3DChart>
        <c:varyColors val="1"/>
        <c:ser>
          <c:idx val="0"/>
          <c:order val="0"/>
          <c:tx>
            <c:strRef>
              <c:f>Feuil1!$C$1:$C$2</c:f>
              <c:strCache>
                <c:ptCount val="1"/>
                <c:pt idx="0">
                  <c:v>Pourcentage</c:v>
                </c:pt>
              </c:strCache>
            </c:strRef>
          </c:tx>
          <c:explosion val="25"/>
          <c:dPt>
            <c:idx val="4"/>
            <c:explosion val="26"/>
          </c:dPt>
          <c:dLbls>
            <c:dLbl>
              <c:idx val="0"/>
              <c:layout>
                <c:manualLayout>
                  <c:x val="-0.10690096275233621"/>
                  <c:y val="8.0864537766112563E-2"/>
                </c:manualLayout>
              </c:layout>
              <c:showCatName val="1"/>
              <c:showPercent val="1"/>
            </c:dLbl>
            <c:dLbl>
              <c:idx val="1"/>
              <c:layout/>
              <c:tx>
                <c:rich>
                  <a:bodyPr/>
                  <a:lstStyle/>
                  <a:p>
                    <a:r>
                      <a:rPr lang="en-US" smtClean="0"/>
                      <a:t>Santé</a:t>
                    </a:r>
                    <a:r>
                      <a:rPr lang="en-US" dirty="0"/>
                      <a:t>
1%</a:t>
                    </a:r>
                  </a:p>
                </c:rich>
              </c:tx>
              <c:showCatName val="1"/>
              <c:showPercent val="1"/>
            </c:dLbl>
            <c:dLbl>
              <c:idx val="2"/>
              <c:layout>
                <c:manualLayout>
                  <c:x val="-0.14026779510687529"/>
                  <c:y val="3.4503185083588156E-2"/>
                </c:manualLayout>
              </c:layout>
              <c:tx>
                <c:rich>
                  <a:bodyPr/>
                  <a:lstStyle/>
                  <a:p>
                    <a:r>
                      <a:rPr lang="en-US" sz="1200" b="1"/>
                      <a:t>Jeunesse et Sport
7%</a:t>
                    </a:r>
                  </a:p>
                </c:rich>
              </c:tx>
              <c:showCatName val="1"/>
              <c:showPercent val="1"/>
            </c:dLbl>
            <c:dLbl>
              <c:idx val="3"/>
              <c:layout>
                <c:manualLayout>
                  <c:x val="-0.12949265721625311"/>
                  <c:y val="-0.12574607346639358"/>
                </c:manualLayout>
              </c:layout>
              <c:showCatName val="1"/>
              <c:showPercent val="1"/>
            </c:dLbl>
            <c:dLbl>
              <c:idx val="4"/>
              <c:layout>
                <c:manualLayout>
                  <c:x val="-9.1181677282733839E-2"/>
                  <c:y val="-0.18575867599883347"/>
                </c:manualLayout>
              </c:layout>
              <c:showCatName val="1"/>
              <c:showPercent val="1"/>
            </c:dLbl>
            <c:dLbl>
              <c:idx val="5"/>
              <c:layout>
                <c:manualLayout>
                  <c:x val="9.3525676190385331E-3"/>
                  <c:y val="-0.25689588801399826"/>
                </c:manualLayout>
              </c:layout>
              <c:showCatName val="1"/>
              <c:showPercent val="1"/>
            </c:dLbl>
            <c:dLbl>
              <c:idx val="6"/>
              <c:layout>
                <c:manualLayout>
                  <c:x val="0.13923626598698291"/>
                  <c:y val="-0.15374321959755069"/>
                </c:manualLayout>
              </c:layout>
              <c:showCatName val="1"/>
              <c:showPercent val="1"/>
            </c:dLbl>
            <c:dLbl>
              <c:idx val="7"/>
              <c:layout>
                <c:manualLayout>
                  <c:x val="0.14105885988468053"/>
                  <c:y val="2.7237095363079666E-2"/>
                </c:manualLayout>
              </c:layout>
              <c:tx>
                <c:rich>
                  <a:bodyPr/>
                  <a:lstStyle/>
                  <a:p>
                    <a:r>
                      <a:rPr lang="en-US" dirty="0" err="1" smtClean="0"/>
                      <a:t>Equipements</a:t>
                    </a:r>
                    <a:r>
                      <a:rPr lang="en-US" dirty="0" smtClean="0"/>
                      <a:t> </a:t>
                    </a:r>
                    <a:r>
                      <a:rPr lang="en-US" dirty="0" err="1" smtClean="0"/>
                      <a:t>marchands</a:t>
                    </a:r>
                    <a:r>
                      <a:rPr lang="en-US" baseline="0" dirty="0" smtClean="0"/>
                      <a:t> </a:t>
                    </a:r>
                    <a:r>
                      <a:rPr lang="en-US" dirty="0" smtClean="0"/>
                      <a:t>8</a:t>
                    </a:r>
                    <a:r>
                      <a:rPr lang="en-US" dirty="0"/>
                      <a:t>%</a:t>
                    </a:r>
                  </a:p>
                </c:rich>
              </c:tx>
              <c:showCatName val="1"/>
              <c:showPercent val="1"/>
            </c:dLbl>
            <c:dLbl>
              <c:idx val="8"/>
              <c:layout>
                <c:manualLayout>
                  <c:x val="7.6433528407062898E-2"/>
                  <c:y val="7.877661125692649E-2"/>
                </c:manualLayout>
              </c:layout>
              <c:showCatName val="1"/>
              <c:showPercent val="1"/>
            </c:dLbl>
            <c:txPr>
              <a:bodyPr/>
              <a:lstStyle/>
              <a:p>
                <a:pPr>
                  <a:defRPr sz="1200" b="1"/>
                </a:pPr>
                <a:endParaRPr lang="fr-FR"/>
              </a:p>
            </c:txPr>
            <c:showCatName val="1"/>
            <c:showPercent val="1"/>
            <c:showLeaderLines val="1"/>
          </c:dLbls>
          <c:cat>
            <c:strRef>
              <c:f>Feuil1!$A$3:$A$12</c:f>
              <c:strCache>
                <c:ptCount val="10"/>
                <c:pt idx="0">
                  <c:v>Agriculture , Eau et Pêche</c:v>
                </c:pt>
                <c:pt idx="1">
                  <c:v>Santée</c:v>
                </c:pt>
                <c:pt idx="2">
                  <c:v>Jeunesse et Sport</c:v>
                </c:pt>
                <c:pt idx="3">
                  <c:v>Energie </c:v>
                </c:pt>
                <c:pt idx="4">
                  <c:v>Voirie</c:v>
                </c:pt>
                <c:pt idx="5">
                  <c:v>Micro Finance</c:v>
                </c:pt>
                <c:pt idx="6">
                  <c:v>Social</c:v>
                </c:pt>
                <c:pt idx="7">
                  <c:v>Marchand</c:v>
                </c:pt>
                <c:pt idx="8">
                  <c:v>Divers</c:v>
                </c:pt>
                <c:pt idx="9">
                  <c:v>Appui à la décentralisation</c:v>
                </c:pt>
              </c:strCache>
            </c:strRef>
          </c:cat>
          <c:val>
            <c:numRef>
              <c:f>Feuil1!$C$3:$C$12</c:f>
              <c:numCache>
                <c:formatCode>#,##0</c:formatCode>
                <c:ptCount val="10"/>
                <c:pt idx="0">
                  <c:v>14.425686186302299</c:v>
                </c:pt>
                <c:pt idx="1">
                  <c:v>1.2299322346801698</c:v>
                </c:pt>
                <c:pt idx="2">
                  <c:v>6.8803966298456141</c:v>
                </c:pt>
                <c:pt idx="3">
                  <c:v>13.17745305020255</c:v>
                </c:pt>
                <c:pt idx="4">
                  <c:v>6.7751664914974734</c:v>
                </c:pt>
                <c:pt idx="5">
                  <c:v>16.440337799103023</c:v>
                </c:pt>
                <c:pt idx="6">
                  <c:v>15.991154934181159</c:v>
                </c:pt>
                <c:pt idx="7">
                  <c:v>8.0392978257723779</c:v>
                </c:pt>
                <c:pt idx="8">
                  <c:v>16.510386717743174</c:v>
                </c:pt>
                <c:pt idx="9">
                  <c:v>0.53018813067214432</c:v>
                </c:pt>
              </c:numCache>
            </c:numRef>
          </c:val>
        </c:ser>
        <c:dLbls>
          <c:showCatName val="1"/>
          <c:showPercent val="1"/>
        </c:dLbls>
      </c:pie3DChart>
    </c:plotArea>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1D1C2E-34B5-45D7-85EB-BF78B1140D90}"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fr-FR"/>
        </a:p>
      </dgm:t>
    </dgm:pt>
    <dgm:pt modelId="{47F9A097-840D-40F3-B115-5A779A86C6E8}">
      <dgm:prSet phldrT="[Texte]" custT="1"/>
      <dgm:spPr>
        <a:solidFill>
          <a:schemeClr val="accent1">
            <a:hueOff val="0"/>
            <a:satOff val="0"/>
            <a:lumOff val="0"/>
          </a:schemeClr>
        </a:solidFill>
        <a:ln w="38100">
          <a:solidFill>
            <a:schemeClr val="tx1"/>
          </a:solidFill>
        </a:ln>
      </dgm:spPr>
      <dgm:t>
        <a:bodyPr lIns="36000"/>
        <a:lstStyle/>
        <a:p>
          <a:r>
            <a:rPr lang="fr-FR" sz="2100" dirty="0" smtClean="0"/>
            <a:t>SESN </a:t>
          </a:r>
          <a:r>
            <a:rPr lang="fr-FR" sz="1800" dirty="0" smtClean="0"/>
            <a:t>système central </a:t>
          </a:r>
          <a:endParaRPr lang="fr-FR" sz="1800" dirty="0"/>
        </a:p>
      </dgm:t>
    </dgm:pt>
    <dgm:pt modelId="{A304CC42-1522-47B8-8931-727DEA5378FE}" type="parTrans" cxnId="{E3C0CC9F-778C-4A73-B73F-645D6D041EB3}">
      <dgm:prSet/>
      <dgm:spPr/>
      <dgm:t>
        <a:bodyPr/>
        <a:lstStyle/>
        <a:p>
          <a:endParaRPr lang="fr-FR"/>
        </a:p>
      </dgm:t>
    </dgm:pt>
    <dgm:pt modelId="{96801D2C-06FD-48E8-A43C-DE0DAE0F7851}" type="sibTrans" cxnId="{E3C0CC9F-778C-4A73-B73F-645D6D041EB3}">
      <dgm:prSet/>
      <dgm:spPr/>
      <dgm:t>
        <a:bodyPr/>
        <a:lstStyle/>
        <a:p>
          <a:endParaRPr lang="fr-FR"/>
        </a:p>
      </dgm:t>
    </dgm:pt>
    <dgm:pt modelId="{AE74CECE-BC53-4209-B754-317CD0E1C823}">
      <dgm:prSet phldrT="[Texte]" custT="1"/>
      <dgm:spPr/>
      <dgm:t>
        <a:bodyPr/>
        <a:lstStyle/>
        <a:p>
          <a:r>
            <a:rPr lang="fr-FR" sz="2000" b="1" dirty="0" smtClean="0"/>
            <a:t>MEF</a:t>
          </a:r>
        </a:p>
        <a:p>
          <a:r>
            <a:rPr lang="fr-FR" sz="1600" b="1" i="1" dirty="0" smtClean="0"/>
            <a:t>MDB-MC</a:t>
          </a:r>
          <a:endParaRPr lang="fr-FR" sz="1600" b="1" i="1" dirty="0"/>
        </a:p>
      </dgm:t>
    </dgm:pt>
    <dgm:pt modelId="{56F93AA3-EF8B-4F99-9F25-8536DB440F98}" type="parTrans" cxnId="{926B6952-345A-4200-BC77-5F36832C8C5C}">
      <dgm:prSet/>
      <dgm:spPr/>
      <dgm:t>
        <a:bodyPr/>
        <a:lstStyle/>
        <a:p>
          <a:endParaRPr lang="fr-FR"/>
        </a:p>
      </dgm:t>
    </dgm:pt>
    <dgm:pt modelId="{6E943836-C9B4-47E2-BD8F-08D473390C43}" type="sibTrans" cxnId="{926B6952-345A-4200-BC77-5F36832C8C5C}">
      <dgm:prSet/>
      <dgm:spPr/>
      <dgm:t>
        <a:bodyPr/>
        <a:lstStyle/>
        <a:p>
          <a:endParaRPr lang="fr-FR"/>
        </a:p>
      </dgm:t>
    </dgm:pt>
    <dgm:pt modelId="{2F9B2FA4-80C5-479B-B6D0-827C6833AC79}">
      <dgm:prSet phldrT="[Texte]"/>
      <dgm:spPr/>
      <dgm:t>
        <a:bodyPr/>
        <a:lstStyle/>
        <a:p>
          <a:r>
            <a:rPr lang="fr-FR" b="1" dirty="0" smtClean="0"/>
            <a:t>MS</a:t>
          </a:r>
          <a:endParaRPr lang="fr-FR" b="1" dirty="0"/>
        </a:p>
      </dgm:t>
    </dgm:pt>
    <dgm:pt modelId="{2B592D2B-88D6-40B2-BCAD-A30B035F531B}" type="parTrans" cxnId="{A826117E-2E70-4A14-8F96-AFE1723F33A6}">
      <dgm:prSet/>
      <dgm:spPr/>
      <dgm:t>
        <a:bodyPr/>
        <a:lstStyle/>
        <a:p>
          <a:endParaRPr lang="fr-FR"/>
        </a:p>
      </dgm:t>
    </dgm:pt>
    <dgm:pt modelId="{2D310555-67E7-4381-B124-95524CD50DF2}" type="sibTrans" cxnId="{A826117E-2E70-4A14-8F96-AFE1723F33A6}">
      <dgm:prSet/>
      <dgm:spPr/>
      <dgm:t>
        <a:bodyPr/>
        <a:lstStyle/>
        <a:p>
          <a:endParaRPr lang="fr-FR"/>
        </a:p>
      </dgm:t>
    </dgm:pt>
    <dgm:pt modelId="{7C63838A-9289-40F1-901F-BB6E8533C836}">
      <dgm:prSet phldrT="[Texte]"/>
      <dgm:spPr/>
      <dgm:t>
        <a:bodyPr/>
        <a:lstStyle/>
        <a:p>
          <a:r>
            <a:rPr lang="fr-FR" b="1" dirty="0" smtClean="0"/>
            <a:t>MPF</a:t>
          </a:r>
          <a:endParaRPr lang="fr-FR" b="1" dirty="0"/>
        </a:p>
      </dgm:t>
    </dgm:pt>
    <dgm:pt modelId="{0793DE95-574D-4AE2-86FA-EF29220A9381}" type="parTrans" cxnId="{8E3BC1B0-FB12-4097-B356-722318A7622F}">
      <dgm:prSet/>
      <dgm:spPr/>
      <dgm:t>
        <a:bodyPr/>
        <a:lstStyle/>
        <a:p>
          <a:endParaRPr lang="fr-FR"/>
        </a:p>
      </dgm:t>
    </dgm:pt>
    <dgm:pt modelId="{E89E523E-BF44-442F-99B4-E7EC0EA83C97}" type="sibTrans" cxnId="{8E3BC1B0-FB12-4097-B356-722318A7622F}">
      <dgm:prSet/>
      <dgm:spPr/>
      <dgm:t>
        <a:bodyPr/>
        <a:lstStyle/>
        <a:p>
          <a:endParaRPr lang="fr-FR"/>
        </a:p>
      </dgm:t>
    </dgm:pt>
    <dgm:pt modelId="{C1F4A6CD-46EF-4472-8C0A-CDC759E114F6}">
      <dgm:prSet phldrT="[Texte]"/>
      <dgm:spPr/>
      <dgm:t>
        <a:bodyPr/>
        <a:lstStyle/>
        <a:p>
          <a:r>
            <a:rPr lang="fr-FR" b="1" dirty="0" smtClean="0"/>
            <a:t>MEE</a:t>
          </a:r>
          <a:endParaRPr lang="fr-FR" b="1" dirty="0"/>
        </a:p>
      </dgm:t>
    </dgm:pt>
    <dgm:pt modelId="{E3386966-652C-4573-A14D-ADF2FC95F12F}" type="parTrans" cxnId="{B7B16210-1C6F-4C3A-9D73-E7FC83FCA6F0}">
      <dgm:prSet/>
      <dgm:spPr/>
      <dgm:t>
        <a:bodyPr/>
        <a:lstStyle/>
        <a:p>
          <a:endParaRPr lang="fr-FR"/>
        </a:p>
      </dgm:t>
    </dgm:pt>
    <dgm:pt modelId="{237CF64C-5DE3-4577-AD8C-B70CDB93628C}" type="sibTrans" cxnId="{B7B16210-1C6F-4C3A-9D73-E7FC83FCA6F0}">
      <dgm:prSet/>
      <dgm:spPr/>
      <dgm:t>
        <a:bodyPr/>
        <a:lstStyle/>
        <a:p>
          <a:endParaRPr lang="fr-FR"/>
        </a:p>
      </dgm:t>
    </dgm:pt>
    <dgm:pt modelId="{AB0759B2-8D23-4EB0-BA48-D888E8EBCDC6}">
      <dgm:prSet/>
      <dgm:spPr>
        <a:solidFill>
          <a:schemeClr val="accent1">
            <a:hueOff val="0"/>
            <a:satOff val="0"/>
            <a:lumOff val="0"/>
          </a:schemeClr>
        </a:solidFill>
      </dgm:spPr>
      <dgm:t>
        <a:bodyPr/>
        <a:lstStyle/>
        <a:p>
          <a:r>
            <a:rPr lang="fr-FR" b="1" dirty="0" smtClean="0"/>
            <a:t>ADDS</a:t>
          </a:r>
          <a:endParaRPr lang="fr-FR" b="1" dirty="0"/>
        </a:p>
      </dgm:t>
    </dgm:pt>
    <dgm:pt modelId="{2135130E-01FC-4F48-8C01-5C0B45071EC7}" type="parTrans" cxnId="{EF236BE9-CD72-414D-8DBA-76E686598A33}">
      <dgm:prSet/>
      <dgm:spPr/>
      <dgm:t>
        <a:bodyPr/>
        <a:lstStyle/>
        <a:p>
          <a:endParaRPr lang="fr-FR"/>
        </a:p>
      </dgm:t>
    </dgm:pt>
    <dgm:pt modelId="{16621D44-BC82-44C8-A7F9-06CB81E14CA6}" type="sibTrans" cxnId="{EF236BE9-CD72-414D-8DBA-76E686598A33}">
      <dgm:prSet/>
      <dgm:spPr/>
      <dgm:t>
        <a:bodyPr/>
        <a:lstStyle/>
        <a:p>
          <a:endParaRPr lang="fr-FR"/>
        </a:p>
      </dgm:t>
    </dgm:pt>
    <dgm:pt modelId="{6A81EF68-667B-4572-83B2-32CD03E0DE2D}">
      <dgm:prSet/>
      <dgm:spPr/>
      <dgm:t>
        <a:bodyPr/>
        <a:lstStyle/>
        <a:p>
          <a:r>
            <a:rPr lang="fr-FR" b="1" dirty="0" smtClean="0"/>
            <a:t>MENFP</a:t>
          </a:r>
          <a:endParaRPr lang="fr-FR" b="1" dirty="0"/>
        </a:p>
      </dgm:t>
    </dgm:pt>
    <dgm:pt modelId="{F1F9999A-F581-4BA4-BF3C-5CB1536AA9BC}" type="parTrans" cxnId="{13E22C05-0B9D-4514-A7F7-4F9CE511298C}">
      <dgm:prSet/>
      <dgm:spPr/>
      <dgm:t>
        <a:bodyPr/>
        <a:lstStyle/>
        <a:p>
          <a:endParaRPr lang="fr-FR"/>
        </a:p>
      </dgm:t>
    </dgm:pt>
    <dgm:pt modelId="{C76D2578-F369-4DEE-8736-BFFF24D3C726}" type="sibTrans" cxnId="{13E22C05-0B9D-4514-A7F7-4F9CE511298C}">
      <dgm:prSet/>
      <dgm:spPr/>
      <dgm:t>
        <a:bodyPr/>
        <a:lstStyle/>
        <a:p>
          <a:endParaRPr lang="fr-FR"/>
        </a:p>
      </dgm:t>
    </dgm:pt>
    <dgm:pt modelId="{6426BFE1-E2F8-440A-867A-4F5EB9E3E30E}">
      <dgm:prSet/>
      <dgm:spPr/>
      <dgm:t>
        <a:bodyPr/>
        <a:lstStyle/>
        <a:p>
          <a:r>
            <a:rPr lang="fr-FR" b="1" dirty="0" smtClean="0"/>
            <a:t>MAEP</a:t>
          </a:r>
          <a:endParaRPr lang="fr-FR" b="1" dirty="0"/>
        </a:p>
      </dgm:t>
    </dgm:pt>
    <dgm:pt modelId="{A344984B-CB08-4244-B34E-6102F5F6E3C4}" type="parTrans" cxnId="{73E65955-0CDD-4EAA-93C3-569EE4946C50}">
      <dgm:prSet/>
      <dgm:spPr/>
      <dgm:t>
        <a:bodyPr/>
        <a:lstStyle/>
        <a:p>
          <a:endParaRPr lang="fr-FR"/>
        </a:p>
      </dgm:t>
    </dgm:pt>
    <dgm:pt modelId="{038E2190-D0B1-4028-A72F-4B7BE9ACA91D}" type="sibTrans" cxnId="{73E65955-0CDD-4EAA-93C3-569EE4946C50}">
      <dgm:prSet/>
      <dgm:spPr/>
      <dgm:t>
        <a:bodyPr/>
        <a:lstStyle/>
        <a:p>
          <a:endParaRPr lang="fr-FR"/>
        </a:p>
      </dgm:t>
    </dgm:pt>
    <dgm:pt modelId="{D0753DB1-14E0-4D1C-8775-E76C2C1489BB}">
      <dgm:prSet/>
      <dgm:spPr/>
      <dgm:t>
        <a:bodyPr/>
        <a:lstStyle/>
        <a:p>
          <a:r>
            <a:rPr lang="fr-FR" b="1" dirty="0" smtClean="0"/>
            <a:t>MT</a:t>
          </a:r>
          <a:endParaRPr lang="fr-FR" b="1" dirty="0"/>
        </a:p>
      </dgm:t>
    </dgm:pt>
    <dgm:pt modelId="{E09D1CF2-4394-4A8E-B6E2-34C683D2CEA7}" type="parTrans" cxnId="{065642E1-CAA0-4171-8D9D-52451ED59E84}">
      <dgm:prSet/>
      <dgm:spPr/>
      <dgm:t>
        <a:bodyPr/>
        <a:lstStyle/>
        <a:p>
          <a:endParaRPr lang="fr-FR"/>
        </a:p>
      </dgm:t>
    </dgm:pt>
    <dgm:pt modelId="{ABB1FA28-B643-4D86-BF96-A2AA8A4CDFD8}" type="sibTrans" cxnId="{065642E1-CAA0-4171-8D9D-52451ED59E84}">
      <dgm:prSet/>
      <dgm:spPr/>
      <dgm:t>
        <a:bodyPr/>
        <a:lstStyle/>
        <a:p>
          <a:endParaRPr lang="fr-FR"/>
        </a:p>
      </dgm:t>
    </dgm:pt>
    <dgm:pt modelId="{084260D5-A0B0-4CA4-B8E4-B020ED2D65A1}" type="pres">
      <dgm:prSet presAssocID="{101D1C2E-34B5-45D7-85EB-BF78B1140D90}" presName="composite" presStyleCnt="0">
        <dgm:presLayoutVars>
          <dgm:chMax val="1"/>
          <dgm:dir/>
          <dgm:resizeHandles val="exact"/>
        </dgm:presLayoutVars>
      </dgm:prSet>
      <dgm:spPr/>
      <dgm:t>
        <a:bodyPr/>
        <a:lstStyle/>
        <a:p>
          <a:endParaRPr lang="fr-FR"/>
        </a:p>
      </dgm:t>
    </dgm:pt>
    <dgm:pt modelId="{ACF3A225-5D40-4FC7-BC4A-E97FC669A109}" type="pres">
      <dgm:prSet presAssocID="{101D1C2E-34B5-45D7-85EB-BF78B1140D90}" presName="radial" presStyleCnt="0">
        <dgm:presLayoutVars>
          <dgm:animLvl val="ctr"/>
        </dgm:presLayoutVars>
      </dgm:prSet>
      <dgm:spPr/>
    </dgm:pt>
    <dgm:pt modelId="{5281ABDD-602D-4E89-BA35-AF245FE3F9DB}" type="pres">
      <dgm:prSet presAssocID="{47F9A097-840D-40F3-B115-5A779A86C6E8}" presName="centerShape" presStyleLbl="vennNode1" presStyleIdx="0" presStyleCnt="9" custScaleX="61902" custScaleY="35238" custLinFactNeighborX="2203" custLinFactNeighborY="944"/>
      <dgm:spPr/>
      <dgm:t>
        <a:bodyPr/>
        <a:lstStyle/>
        <a:p>
          <a:endParaRPr lang="fr-FR"/>
        </a:p>
      </dgm:t>
    </dgm:pt>
    <dgm:pt modelId="{5700A58F-E5EF-478E-BA93-684420F1AD3E}" type="pres">
      <dgm:prSet presAssocID="{AE74CECE-BC53-4209-B754-317CD0E1C823}" presName="node" presStyleLbl="vennNode1" presStyleIdx="1" presStyleCnt="9">
        <dgm:presLayoutVars>
          <dgm:bulletEnabled val="1"/>
        </dgm:presLayoutVars>
      </dgm:prSet>
      <dgm:spPr/>
      <dgm:t>
        <a:bodyPr/>
        <a:lstStyle/>
        <a:p>
          <a:endParaRPr lang="fr-FR"/>
        </a:p>
      </dgm:t>
    </dgm:pt>
    <dgm:pt modelId="{6301EBFA-4863-4E11-B97B-423748268D3E}" type="pres">
      <dgm:prSet presAssocID="{2F9B2FA4-80C5-479B-B6D0-827C6833AC79}" presName="node" presStyleLbl="vennNode1" presStyleIdx="2" presStyleCnt="9" custRadScaleRad="125019" custRadScaleInc="18259">
        <dgm:presLayoutVars>
          <dgm:bulletEnabled val="1"/>
        </dgm:presLayoutVars>
      </dgm:prSet>
      <dgm:spPr/>
      <dgm:t>
        <a:bodyPr/>
        <a:lstStyle/>
        <a:p>
          <a:endParaRPr lang="fr-FR"/>
        </a:p>
      </dgm:t>
    </dgm:pt>
    <dgm:pt modelId="{061A5F3B-CE75-4518-B326-39AAF184136B}" type="pres">
      <dgm:prSet presAssocID="{7C63838A-9289-40F1-901F-BB6E8533C836}" presName="node" presStyleLbl="vennNode1" presStyleIdx="3" presStyleCnt="9" custRadScaleRad="132314" custRadScaleInc="7567">
        <dgm:presLayoutVars>
          <dgm:bulletEnabled val="1"/>
        </dgm:presLayoutVars>
      </dgm:prSet>
      <dgm:spPr/>
      <dgm:t>
        <a:bodyPr/>
        <a:lstStyle/>
        <a:p>
          <a:endParaRPr lang="fr-FR"/>
        </a:p>
      </dgm:t>
    </dgm:pt>
    <dgm:pt modelId="{514100CF-0F97-472B-81B8-BB9121AFB0DD}" type="pres">
      <dgm:prSet presAssocID="{C1F4A6CD-46EF-4472-8C0A-CDC759E114F6}" presName="node" presStyleLbl="vennNode1" presStyleIdx="4" presStyleCnt="9" custRadScaleRad="131500" custRadScaleInc="-13111">
        <dgm:presLayoutVars>
          <dgm:bulletEnabled val="1"/>
        </dgm:presLayoutVars>
      </dgm:prSet>
      <dgm:spPr/>
      <dgm:t>
        <a:bodyPr/>
        <a:lstStyle/>
        <a:p>
          <a:endParaRPr lang="fr-FR"/>
        </a:p>
      </dgm:t>
    </dgm:pt>
    <dgm:pt modelId="{026A8894-11AF-4E3B-A54D-E7CA2414A19A}" type="pres">
      <dgm:prSet presAssocID="{AB0759B2-8D23-4EB0-BA48-D888E8EBCDC6}" presName="node" presStyleLbl="vennNode1" presStyleIdx="5" presStyleCnt="9" custRadScaleRad="103502" custRadScaleInc="-8490">
        <dgm:presLayoutVars>
          <dgm:bulletEnabled val="1"/>
        </dgm:presLayoutVars>
      </dgm:prSet>
      <dgm:spPr/>
      <dgm:t>
        <a:bodyPr/>
        <a:lstStyle/>
        <a:p>
          <a:endParaRPr lang="fr-FR"/>
        </a:p>
      </dgm:t>
    </dgm:pt>
    <dgm:pt modelId="{E9F5EE67-99E6-4CA4-8C0C-088E2AB5A4F4}" type="pres">
      <dgm:prSet presAssocID="{D0753DB1-14E0-4D1C-8775-E76C2C1489BB}" presName="node" presStyleLbl="vennNode1" presStyleIdx="6" presStyleCnt="9" custRadScaleRad="125401" custRadScaleInc="-73">
        <dgm:presLayoutVars>
          <dgm:bulletEnabled val="1"/>
        </dgm:presLayoutVars>
      </dgm:prSet>
      <dgm:spPr/>
      <dgm:t>
        <a:bodyPr/>
        <a:lstStyle/>
        <a:p>
          <a:endParaRPr lang="fr-FR"/>
        </a:p>
      </dgm:t>
    </dgm:pt>
    <dgm:pt modelId="{A97A1660-0A59-4615-8A63-B42004A52EFF}" type="pres">
      <dgm:prSet presAssocID="{6426BFE1-E2F8-440A-867A-4F5EB9E3E30E}" presName="node" presStyleLbl="vennNode1" presStyleIdx="7" presStyleCnt="9" custRadScaleRad="127801" custRadScaleInc="-12409">
        <dgm:presLayoutVars>
          <dgm:bulletEnabled val="1"/>
        </dgm:presLayoutVars>
      </dgm:prSet>
      <dgm:spPr/>
      <dgm:t>
        <a:bodyPr/>
        <a:lstStyle/>
        <a:p>
          <a:endParaRPr lang="fr-FR"/>
        </a:p>
      </dgm:t>
    </dgm:pt>
    <dgm:pt modelId="{79623D02-3583-4D42-97B6-5540F45E8CF2}" type="pres">
      <dgm:prSet presAssocID="{6A81EF68-667B-4572-83B2-32CD03E0DE2D}" presName="node" presStyleLbl="vennNode1" presStyleIdx="8" presStyleCnt="9" custRadScaleRad="121860" custRadScaleInc="-19230">
        <dgm:presLayoutVars>
          <dgm:bulletEnabled val="1"/>
        </dgm:presLayoutVars>
      </dgm:prSet>
      <dgm:spPr/>
      <dgm:t>
        <a:bodyPr/>
        <a:lstStyle/>
        <a:p>
          <a:endParaRPr lang="fr-FR"/>
        </a:p>
      </dgm:t>
    </dgm:pt>
  </dgm:ptLst>
  <dgm:cxnLst>
    <dgm:cxn modelId="{4F285123-8D1D-4512-B6C1-062A91370EFA}" type="presOf" srcId="{D0753DB1-14E0-4D1C-8775-E76C2C1489BB}" destId="{E9F5EE67-99E6-4CA4-8C0C-088E2AB5A4F4}" srcOrd="0" destOrd="0" presId="urn:microsoft.com/office/officeart/2005/8/layout/radial3"/>
    <dgm:cxn modelId="{A21FBB41-9185-40A5-9EA0-4EABD9554E16}" type="presOf" srcId="{C1F4A6CD-46EF-4472-8C0A-CDC759E114F6}" destId="{514100CF-0F97-472B-81B8-BB9121AFB0DD}" srcOrd="0" destOrd="0" presId="urn:microsoft.com/office/officeart/2005/8/layout/radial3"/>
    <dgm:cxn modelId="{E501E911-58CD-4C75-96E1-085EDB8E668C}" type="presOf" srcId="{47F9A097-840D-40F3-B115-5A779A86C6E8}" destId="{5281ABDD-602D-4E89-BA35-AF245FE3F9DB}" srcOrd="0" destOrd="0" presId="urn:microsoft.com/office/officeart/2005/8/layout/radial3"/>
    <dgm:cxn modelId="{27D263B9-8DAA-4EAB-A903-B3756C5A034F}" type="presOf" srcId="{AE74CECE-BC53-4209-B754-317CD0E1C823}" destId="{5700A58F-E5EF-478E-BA93-684420F1AD3E}" srcOrd="0" destOrd="0" presId="urn:microsoft.com/office/officeart/2005/8/layout/radial3"/>
    <dgm:cxn modelId="{B80CB9A4-DDDF-4642-AC76-79BC601AB491}" type="presOf" srcId="{6426BFE1-E2F8-440A-867A-4F5EB9E3E30E}" destId="{A97A1660-0A59-4615-8A63-B42004A52EFF}" srcOrd="0" destOrd="0" presId="urn:microsoft.com/office/officeart/2005/8/layout/radial3"/>
    <dgm:cxn modelId="{EF236BE9-CD72-414D-8DBA-76E686598A33}" srcId="{47F9A097-840D-40F3-B115-5A779A86C6E8}" destId="{AB0759B2-8D23-4EB0-BA48-D888E8EBCDC6}" srcOrd="4" destOrd="0" parTransId="{2135130E-01FC-4F48-8C01-5C0B45071EC7}" sibTransId="{16621D44-BC82-44C8-A7F9-06CB81E14CA6}"/>
    <dgm:cxn modelId="{0CC3816D-28D8-4D25-B21C-29DDFB8C1F52}" type="presOf" srcId="{101D1C2E-34B5-45D7-85EB-BF78B1140D90}" destId="{084260D5-A0B0-4CA4-B8E4-B020ED2D65A1}" srcOrd="0" destOrd="0" presId="urn:microsoft.com/office/officeart/2005/8/layout/radial3"/>
    <dgm:cxn modelId="{B7B16210-1C6F-4C3A-9D73-E7FC83FCA6F0}" srcId="{47F9A097-840D-40F3-B115-5A779A86C6E8}" destId="{C1F4A6CD-46EF-4472-8C0A-CDC759E114F6}" srcOrd="3" destOrd="0" parTransId="{E3386966-652C-4573-A14D-ADF2FC95F12F}" sibTransId="{237CF64C-5DE3-4577-AD8C-B70CDB93628C}"/>
    <dgm:cxn modelId="{E51F0D0C-E34D-43C3-9F88-FD0FA1603595}" type="presOf" srcId="{6A81EF68-667B-4572-83B2-32CD03E0DE2D}" destId="{79623D02-3583-4D42-97B6-5540F45E8CF2}" srcOrd="0" destOrd="0" presId="urn:microsoft.com/office/officeart/2005/8/layout/radial3"/>
    <dgm:cxn modelId="{A826117E-2E70-4A14-8F96-AFE1723F33A6}" srcId="{47F9A097-840D-40F3-B115-5A779A86C6E8}" destId="{2F9B2FA4-80C5-479B-B6D0-827C6833AC79}" srcOrd="1" destOrd="0" parTransId="{2B592D2B-88D6-40B2-BCAD-A30B035F531B}" sibTransId="{2D310555-67E7-4381-B124-95524CD50DF2}"/>
    <dgm:cxn modelId="{13E22C05-0B9D-4514-A7F7-4F9CE511298C}" srcId="{47F9A097-840D-40F3-B115-5A779A86C6E8}" destId="{6A81EF68-667B-4572-83B2-32CD03E0DE2D}" srcOrd="7" destOrd="0" parTransId="{F1F9999A-F581-4BA4-BF3C-5CB1536AA9BC}" sibTransId="{C76D2578-F369-4DEE-8736-BFFF24D3C726}"/>
    <dgm:cxn modelId="{F79D073C-C89B-4D49-B92F-0CED74A8D014}" type="presOf" srcId="{7C63838A-9289-40F1-901F-BB6E8533C836}" destId="{061A5F3B-CE75-4518-B326-39AAF184136B}" srcOrd="0" destOrd="0" presId="urn:microsoft.com/office/officeart/2005/8/layout/radial3"/>
    <dgm:cxn modelId="{E3C0CC9F-778C-4A73-B73F-645D6D041EB3}" srcId="{101D1C2E-34B5-45D7-85EB-BF78B1140D90}" destId="{47F9A097-840D-40F3-B115-5A779A86C6E8}" srcOrd="0" destOrd="0" parTransId="{A304CC42-1522-47B8-8931-727DEA5378FE}" sibTransId="{96801D2C-06FD-48E8-A43C-DE0DAE0F7851}"/>
    <dgm:cxn modelId="{6203D485-9AD9-463D-BD01-0C898899371C}" type="presOf" srcId="{AB0759B2-8D23-4EB0-BA48-D888E8EBCDC6}" destId="{026A8894-11AF-4E3B-A54D-E7CA2414A19A}" srcOrd="0" destOrd="0" presId="urn:microsoft.com/office/officeart/2005/8/layout/radial3"/>
    <dgm:cxn modelId="{926B6952-345A-4200-BC77-5F36832C8C5C}" srcId="{47F9A097-840D-40F3-B115-5A779A86C6E8}" destId="{AE74CECE-BC53-4209-B754-317CD0E1C823}" srcOrd="0" destOrd="0" parTransId="{56F93AA3-EF8B-4F99-9F25-8536DB440F98}" sibTransId="{6E943836-C9B4-47E2-BD8F-08D473390C43}"/>
    <dgm:cxn modelId="{73E65955-0CDD-4EAA-93C3-569EE4946C50}" srcId="{47F9A097-840D-40F3-B115-5A779A86C6E8}" destId="{6426BFE1-E2F8-440A-867A-4F5EB9E3E30E}" srcOrd="6" destOrd="0" parTransId="{A344984B-CB08-4244-B34E-6102F5F6E3C4}" sibTransId="{038E2190-D0B1-4028-A72F-4B7BE9ACA91D}"/>
    <dgm:cxn modelId="{065642E1-CAA0-4171-8D9D-52451ED59E84}" srcId="{47F9A097-840D-40F3-B115-5A779A86C6E8}" destId="{D0753DB1-14E0-4D1C-8775-E76C2C1489BB}" srcOrd="5" destOrd="0" parTransId="{E09D1CF2-4394-4A8E-B6E2-34C683D2CEA7}" sibTransId="{ABB1FA28-B643-4D86-BF96-A2AA8A4CDFD8}"/>
    <dgm:cxn modelId="{8E3BC1B0-FB12-4097-B356-722318A7622F}" srcId="{47F9A097-840D-40F3-B115-5A779A86C6E8}" destId="{7C63838A-9289-40F1-901F-BB6E8533C836}" srcOrd="2" destOrd="0" parTransId="{0793DE95-574D-4AE2-86FA-EF29220A9381}" sibTransId="{E89E523E-BF44-442F-99B4-E7EC0EA83C97}"/>
    <dgm:cxn modelId="{EDFF32FA-5F69-466D-BF6D-C9CC3A4493ED}" type="presOf" srcId="{2F9B2FA4-80C5-479B-B6D0-827C6833AC79}" destId="{6301EBFA-4863-4E11-B97B-423748268D3E}" srcOrd="0" destOrd="0" presId="urn:microsoft.com/office/officeart/2005/8/layout/radial3"/>
    <dgm:cxn modelId="{B74B864C-8A97-438C-A3DE-0D1F3EC14A21}" type="presParOf" srcId="{084260D5-A0B0-4CA4-B8E4-B020ED2D65A1}" destId="{ACF3A225-5D40-4FC7-BC4A-E97FC669A109}" srcOrd="0" destOrd="0" presId="urn:microsoft.com/office/officeart/2005/8/layout/radial3"/>
    <dgm:cxn modelId="{0A2C6DA5-F807-49F2-B35C-295CE203628C}" type="presParOf" srcId="{ACF3A225-5D40-4FC7-BC4A-E97FC669A109}" destId="{5281ABDD-602D-4E89-BA35-AF245FE3F9DB}" srcOrd="0" destOrd="0" presId="urn:microsoft.com/office/officeart/2005/8/layout/radial3"/>
    <dgm:cxn modelId="{82507A1B-77A4-4A77-86D0-0E0CBBAB7B8C}" type="presParOf" srcId="{ACF3A225-5D40-4FC7-BC4A-E97FC669A109}" destId="{5700A58F-E5EF-478E-BA93-684420F1AD3E}" srcOrd="1" destOrd="0" presId="urn:microsoft.com/office/officeart/2005/8/layout/radial3"/>
    <dgm:cxn modelId="{C74C264D-8CE2-4DAB-858A-40AA2DCE8F27}" type="presParOf" srcId="{ACF3A225-5D40-4FC7-BC4A-E97FC669A109}" destId="{6301EBFA-4863-4E11-B97B-423748268D3E}" srcOrd="2" destOrd="0" presId="urn:microsoft.com/office/officeart/2005/8/layout/radial3"/>
    <dgm:cxn modelId="{9EBE456F-56EF-4826-911D-A1E11F8CA8B7}" type="presParOf" srcId="{ACF3A225-5D40-4FC7-BC4A-E97FC669A109}" destId="{061A5F3B-CE75-4518-B326-39AAF184136B}" srcOrd="3" destOrd="0" presId="urn:microsoft.com/office/officeart/2005/8/layout/radial3"/>
    <dgm:cxn modelId="{26209980-7FF9-41AD-B0D5-5A61B33BEA02}" type="presParOf" srcId="{ACF3A225-5D40-4FC7-BC4A-E97FC669A109}" destId="{514100CF-0F97-472B-81B8-BB9121AFB0DD}" srcOrd="4" destOrd="0" presId="urn:microsoft.com/office/officeart/2005/8/layout/radial3"/>
    <dgm:cxn modelId="{E2F52794-4691-4859-85D9-11900DBD6412}" type="presParOf" srcId="{ACF3A225-5D40-4FC7-BC4A-E97FC669A109}" destId="{026A8894-11AF-4E3B-A54D-E7CA2414A19A}" srcOrd="5" destOrd="0" presId="urn:microsoft.com/office/officeart/2005/8/layout/radial3"/>
    <dgm:cxn modelId="{92E1D85D-8879-4A79-A731-E3C97FA97B0A}" type="presParOf" srcId="{ACF3A225-5D40-4FC7-BC4A-E97FC669A109}" destId="{E9F5EE67-99E6-4CA4-8C0C-088E2AB5A4F4}" srcOrd="6" destOrd="0" presId="urn:microsoft.com/office/officeart/2005/8/layout/radial3"/>
    <dgm:cxn modelId="{16E38A95-5901-4545-902D-7145458592CF}" type="presParOf" srcId="{ACF3A225-5D40-4FC7-BC4A-E97FC669A109}" destId="{A97A1660-0A59-4615-8A63-B42004A52EFF}" srcOrd="7" destOrd="0" presId="urn:microsoft.com/office/officeart/2005/8/layout/radial3"/>
    <dgm:cxn modelId="{416D0192-109A-469F-8D99-5A1FEC3FD76B}" type="presParOf" srcId="{ACF3A225-5D40-4FC7-BC4A-E97FC669A109}" destId="{79623D02-3583-4D42-97B6-5540F45E8CF2}" srcOrd="8" destOrd="0" presId="urn:microsoft.com/office/officeart/2005/8/layout/radial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81ABDD-602D-4E89-BA35-AF245FE3F9DB}">
      <dsp:nvSpPr>
        <dsp:cNvPr id="0" name=""/>
        <dsp:cNvSpPr/>
      </dsp:nvSpPr>
      <dsp:spPr>
        <a:xfrm>
          <a:off x="3388939" y="1928819"/>
          <a:ext cx="1618923" cy="921579"/>
        </a:xfrm>
        <a:prstGeom prst="ellipse">
          <a:avLst/>
        </a:prstGeom>
        <a:solidFill>
          <a:schemeClr val="accent1">
            <a:hueOff val="0"/>
            <a:satOff val="0"/>
            <a:lumOff val="0"/>
          </a:schemeClr>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600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SESN </a:t>
          </a:r>
          <a:r>
            <a:rPr lang="fr-FR" sz="1800" kern="1200" dirty="0" smtClean="0"/>
            <a:t>système central </a:t>
          </a:r>
          <a:endParaRPr lang="fr-FR" sz="1800" kern="1200" dirty="0"/>
        </a:p>
      </dsp:txBody>
      <dsp:txXfrm>
        <a:off x="3388939" y="1928819"/>
        <a:ext cx="1618923" cy="921579"/>
      </dsp:txXfrm>
    </dsp:sp>
    <dsp:sp modelId="{5700A58F-E5EF-478E-BA93-684420F1AD3E}">
      <dsp:nvSpPr>
        <dsp:cNvPr id="0" name=""/>
        <dsp:cNvSpPr/>
      </dsp:nvSpPr>
      <dsp:spPr>
        <a:xfrm>
          <a:off x="3469534" y="466"/>
          <a:ext cx="1307650" cy="1307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smtClean="0"/>
            <a:t>MEF</a:t>
          </a:r>
        </a:p>
        <a:p>
          <a:pPr lvl="0" algn="ctr" defTabSz="889000">
            <a:lnSpc>
              <a:spcPct val="90000"/>
            </a:lnSpc>
            <a:spcBef>
              <a:spcPct val="0"/>
            </a:spcBef>
            <a:spcAft>
              <a:spcPct val="35000"/>
            </a:spcAft>
          </a:pPr>
          <a:r>
            <a:rPr lang="fr-FR" sz="1600" b="1" i="1" kern="1200" dirty="0" smtClean="0"/>
            <a:t>MDB-MC</a:t>
          </a:r>
          <a:endParaRPr lang="fr-FR" sz="1600" b="1" i="1" kern="1200" dirty="0"/>
        </a:p>
      </dsp:txBody>
      <dsp:txXfrm>
        <a:off x="3469534" y="466"/>
        <a:ext cx="1307650" cy="1307650"/>
      </dsp:txXfrm>
    </dsp:sp>
    <dsp:sp modelId="{6301EBFA-4863-4E11-B97B-423748268D3E}">
      <dsp:nvSpPr>
        <dsp:cNvPr id="0" name=""/>
        <dsp:cNvSpPr/>
      </dsp:nvSpPr>
      <dsp:spPr>
        <a:xfrm>
          <a:off x="5174881" y="428634"/>
          <a:ext cx="1307650" cy="1307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FR" sz="2200" b="1" kern="1200" dirty="0" smtClean="0"/>
            <a:t>MS</a:t>
          </a:r>
          <a:endParaRPr lang="fr-FR" sz="2200" b="1" kern="1200" dirty="0"/>
        </a:p>
      </dsp:txBody>
      <dsp:txXfrm>
        <a:off x="5174881" y="428634"/>
        <a:ext cx="1307650" cy="1307650"/>
      </dsp:txXfrm>
    </dsp:sp>
    <dsp:sp modelId="{061A5F3B-CE75-4518-B326-39AAF184136B}">
      <dsp:nvSpPr>
        <dsp:cNvPr id="0" name=""/>
        <dsp:cNvSpPr/>
      </dsp:nvSpPr>
      <dsp:spPr>
        <a:xfrm>
          <a:off x="5719078" y="1837479"/>
          <a:ext cx="1307650" cy="1307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FR" sz="2200" b="1" kern="1200" dirty="0" smtClean="0"/>
            <a:t>MPF</a:t>
          </a:r>
          <a:endParaRPr lang="fr-FR" sz="2200" b="1" kern="1200" dirty="0"/>
        </a:p>
      </dsp:txBody>
      <dsp:txXfrm>
        <a:off x="5719078" y="1837479"/>
        <a:ext cx="1307650" cy="1307650"/>
      </dsp:txXfrm>
    </dsp:sp>
    <dsp:sp modelId="{514100CF-0F97-472B-81B8-BB9121AFB0DD}">
      <dsp:nvSpPr>
        <dsp:cNvPr id="0" name=""/>
        <dsp:cNvSpPr/>
      </dsp:nvSpPr>
      <dsp:spPr>
        <a:xfrm>
          <a:off x="5207612" y="3116128"/>
          <a:ext cx="1307650" cy="1307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FR" sz="2200" b="1" kern="1200" dirty="0" smtClean="0"/>
            <a:t>MEE</a:t>
          </a:r>
          <a:endParaRPr lang="fr-FR" sz="2200" b="1" kern="1200" dirty="0"/>
        </a:p>
      </dsp:txBody>
      <dsp:txXfrm>
        <a:off x="5207612" y="3116128"/>
        <a:ext cx="1307650" cy="1307650"/>
      </dsp:txXfrm>
    </dsp:sp>
    <dsp:sp modelId="{026A8894-11AF-4E3B-A54D-E7CA2414A19A}">
      <dsp:nvSpPr>
        <dsp:cNvPr id="0" name=""/>
        <dsp:cNvSpPr/>
      </dsp:nvSpPr>
      <dsp:spPr>
        <a:xfrm>
          <a:off x="3586992" y="3407257"/>
          <a:ext cx="1307650" cy="1307650"/>
        </a:xfrm>
        <a:prstGeom prst="ellipse">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FR" sz="2200" b="1" kern="1200" dirty="0" smtClean="0"/>
            <a:t>ADDS</a:t>
          </a:r>
          <a:endParaRPr lang="fr-FR" sz="2200" b="1" kern="1200" dirty="0"/>
        </a:p>
      </dsp:txBody>
      <dsp:txXfrm>
        <a:off x="3586992" y="3407257"/>
        <a:ext cx="1307650" cy="1307650"/>
      </dsp:txXfrm>
    </dsp:sp>
    <dsp:sp modelId="{E9F5EE67-99E6-4CA4-8C0C-088E2AB5A4F4}">
      <dsp:nvSpPr>
        <dsp:cNvPr id="0" name=""/>
        <dsp:cNvSpPr/>
      </dsp:nvSpPr>
      <dsp:spPr>
        <a:xfrm>
          <a:off x="1960174" y="3214720"/>
          <a:ext cx="1307650" cy="1307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FR" sz="2200" b="1" kern="1200" dirty="0" smtClean="0"/>
            <a:t>MT</a:t>
          </a:r>
          <a:endParaRPr lang="fr-FR" sz="2200" b="1" kern="1200" dirty="0"/>
        </a:p>
      </dsp:txBody>
      <dsp:txXfrm>
        <a:off x="1960174" y="3214720"/>
        <a:ext cx="1307650" cy="1307650"/>
      </dsp:txXfrm>
    </dsp:sp>
    <dsp:sp modelId="{A97A1660-0A59-4615-8A63-B42004A52EFF}">
      <dsp:nvSpPr>
        <dsp:cNvPr id="0" name=""/>
        <dsp:cNvSpPr/>
      </dsp:nvSpPr>
      <dsp:spPr>
        <a:xfrm>
          <a:off x="1303206" y="1915430"/>
          <a:ext cx="1307650" cy="1307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FR" sz="2200" b="1" kern="1200" dirty="0" smtClean="0"/>
            <a:t>MAEP</a:t>
          </a:r>
          <a:endParaRPr lang="fr-FR" sz="2200" b="1" kern="1200" dirty="0"/>
        </a:p>
      </dsp:txBody>
      <dsp:txXfrm>
        <a:off x="1303206" y="1915430"/>
        <a:ext cx="1307650" cy="1307650"/>
      </dsp:txXfrm>
    </dsp:sp>
    <dsp:sp modelId="{79623D02-3583-4D42-97B6-5540F45E8CF2}">
      <dsp:nvSpPr>
        <dsp:cNvPr id="0" name=""/>
        <dsp:cNvSpPr/>
      </dsp:nvSpPr>
      <dsp:spPr>
        <a:xfrm>
          <a:off x="1797849" y="473564"/>
          <a:ext cx="1307650" cy="1307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FR" sz="2200" b="1" kern="1200" dirty="0" smtClean="0"/>
            <a:t>MENFP</a:t>
          </a:r>
          <a:endParaRPr lang="fr-FR" sz="2200" b="1" kern="1200" dirty="0"/>
        </a:p>
      </dsp:txBody>
      <dsp:txXfrm>
        <a:off x="1797849" y="473564"/>
        <a:ext cx="1307650" cy="130765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71800" cy="48188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4" y="1"/>
            <a:ext cx="2971800" cy="481886"/>
          </a:xfrm>
          <a:prstGeom prst="rect">
            <a:avLst/>
          </a:prstGeom>
        </p:spPr>
        <p:txBody>
          <a:bodyPr vert="horz" lIns="91440" tIns="45720" rIns="91440" bIns="45720" rtlCol="0"/>
          <a:lstStyle>
            <a:lvl1pPr algn="r">
              <a:defRPr sz="1200"/>
            </a:lvl1pPr>
          </a:lstStyle>
          <a:p>
            <a:fld id="{7B93F16D-8734-420F-810B-82FDAB3CE776}" type="datetimeFigureOut">
              <a:rPr lang="fr-FR" smtClean="0"/>
              <a:pPr/>
              <a:t>05/01/2016</a:t>
            </a:fld>
            <a:endParaRPr lang="fr-FR"/>
          </a:p>
        </p:txBody>
      </p:sp>
      <p:sp>
        <p:nvSpPr>
          <p:cNvPr id="4" name="Espace réservé de l'image des diapositives 3"/>
          <p:cNvSpPr>
            <a:spLocks noGrp="1" noRot="1" noChangeAspect="1"/>
          </p:cNvSpPr>
          <p:nvPr>
            <p:ph type="sldImg" idx="2"/>
          </p:nvPr>
        </p:nvSpPr>
        <p:spPr>
          <a:xfrm>
            <a:off x="1020763" y="723900"/>
            <a:ext cx="4816475" cy="36131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1" y="4577915"/>
            <a:ext cx="5486400" cy="4336971"/>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154155"/>
            <a:ext cx="2971800" cy="48188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4" y="9154155"/>
            <a:ext cx="2971800" cy="481886"/>
          </a:xfrm>
          <a:prstGeom prst="rect">
            <a:avLst/>
          </a:prstGeom>
        </p:spPr>
        <p:txBody>
          <a:bodyPr vert="horz" lIns="91440" tIns="45720" rIns="91440" bIns="45720" rtlCol="0" anchor="b"/>
          <a:lstStyle>
            <a:lvl1pPr algn="r">
              <a:defRPr sz="1200"/>
            </a:lvl1pPr>
          </a:lstStyle>
          <a:p>
            <a:fld id="{D7CAB5EB-1A7F-45D5-B821-E30841F6DEF6}"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84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1843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E45617-FF74-40C1-835F-7FC7498EC89D}" type="slidenum">
              <a:rPr lang="fr-FR" smtClean="0"/>
              <a:pPr/>
              <a:t>4</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6387" name="Espace réservé des commentaires 2"/>
          <p:cNvSpPr>
            <a:spLocks noGrp="1"/>
          </p:cNvSpPr>
          <p:nvPr>
            <p:ph type="body" idx="1"/>
          </p:nvPr>
        </p:nvSpPr>
        <p:spPr/>
        <p:txBody>
          <a:bodyPr/>
          <a:lstStyle/>
          <a:p>
            <a:pPr eaLnBrk="1" hangingPunct="1">
              <a:spcBef>
                <a:spcPct val="0"/>
              </a:spcBef>
            </a:pPr>
            <a:r>
              <a:rPr lang="fr-FR" smtClean="0"/>
              <a:t>A remplacer par le SESN</a:t>
            </a:r>
          </a:p>
        </p:txBody>
      </p:sp>
      <p:sp>
        <p:nvSpPr>
          <p:cNvPr id="25603" name="Espace réservé du numéro de diapositive 3"/>
          <p:cNvSpPr>
            <a:spLocks noGrp="1"/>
          </p:cNvSpPr>
          <p:nvPr>
            <p:ph type="sldNum" sz="quarter" idx="5"/>
          </p:nvPr>
        </p:nvSpPr>
        <p:spPr>
          <a:noFill/>
        </p:spPr>
        <p:txBody>
          <a:bodyPr/>
          <a:lstStyle/>
          <a:p>
            <a:fld id="{94E917AA-DC87-4EA5-B68A-53445669CC2C}" type="slidenum">
              <a:rPr lang="fr-FR"/>
              <a:pPr/>
              <a:t>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Citation du Président à remplir par Jean</a:t>
            </a:r>
            <a:endParaRPr lang="fr-FR" dirty="0"/>
          </a:p>
        </p:txBody>
      </p:sp>
      <p:sp>
        <p:nvSpPr>
          <p:cNvPr id="4" name="Espace réservé du numéro de diapositive 3"/>
          <p:cNvSpPr>
            <a:spLocks noGrp="1"/>
          </p:cNvSpPr>
          <p:nvPr>
            <p:ph type="sldNum" sz="quarter" idx="10"/>
          </p:nvPr>
        </p:nvSpPr>
        <p:spPr/>
        <p:txBody>
          <a:bodyPr/>
          <a:lstStyle/>
          <a:p>
            <a:fld id="{D7CAB5EB-1A7F-45D5-B821-E30841F6DEF6}" type="slidenum">
              <a:rPr lang="fr-FR" smtClean="0"/>
              <a:pPr/>
              <a:t>10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41AAC26-2479-46B6-91CD-386C086DFA30}" type="datetime1">
              <a:rPr lang="fr-FR" smtClean="0"/>
              <a:pPr/>
              <a:t>05/01/2016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258AE3F-4A2C-466B-B7CF-6B805F49E76A}" type="datetime1">
              <a:rPr lang="fr-FR" smtClean="0"/>
              <a:pPr/>
              <a:t>05/01/2016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BA260E-7B4A-4C44-B02C-763AF3841A25}" type="datetime1">
              <a:rPr lang="fr-FR" smtClean="0"/>
              <a:pPr/>
              <a:t>05/01/2016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47084D-6C73-435B-858E-C02B93B64A8B}" type="datetime1">
              <a:rPr lang="fr-FR" smtClean="0"/>
              <a:pPr/>
              <a:t>05/01/2016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624EEA0-15D1-49C0-85DE-8C9EF7F9B173}" type="datetime1">
              <a:rPr lang="fr-FR" smtClean="0"/>
              <a:pPr/>
              <a:t>05/01/2016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DD2905E-65C7-4B59-A2B7-16D050098FC1}" type="datetime1">
              <a:rPr lang="fr-FR" smtClean="0"/>
              <a:pPr/>
              <a:t>05/01/2016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3BEDA8A-D922-4F4F-BBBD-5BFC29A9BEE5}" type="datetime1">
              <a:rPr lang="fr-FR" smtClean="0"/>
              <a:pPr/>
              <a:t>05/01/2016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5AA38CDE-2AE8-4120-ACC7-1057A4DB525C}" type="datetime1">
              <a:rPr lang="fr-FR" smtClean="0"/>
              <a:pPr/>
              <a:t>05/01/2016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D65C3F3-AE82-4598-AD4E-3EC9AC0373E1}" type="datetime1">
              <a:rPr lang="fr-FR" smtClean="0"/>
              <a:pPr/>
              <a:t>05/01/2016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F5D1FE2-5061-4BC2-99B9-3298D1C242DC}" type="datetime1">
              <a:rPr lang="fr-FR" smtClean="0"/>
              <a:pPr/>
              <a:t>05/01/2016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71409BB-DEA2-470E-A464-CE4C2849A183}" type="datetime1">
              <a:rPr lang="fr-FR" smtClean="0"/>
              <a:pPr/>
              <a:t>05/01/2016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7358CD0-3222-484B-B295-6DB328CB34C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A6F67-05BC-4242-B73D-DFA3D5322AEF}" type="datetime1">
              <a:rPr lang="fr-FR" smtClean="0"/>
              <a:pPr/>
              <a:t>05/01/2016</a:t>
            </a:fld>
            <a:endParaRPr lang="fr-F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58CD0-3222-484B-B295-6DB328CB34C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14480" y="928670"/>
            <a:ext cx="7058025" cy="2449513"/>
          </a:xfrm>
        </p:spPr>
        <p:txBody>
          <a:bodyPr>
            <a:normAutofit fontScale="90000"/>
          </a:bodyPr>
          <a:lstStyle/>
          <a:p>
            <a:pPr algn="ctr">
              <a:defRPr/>
            </a:pPr>
            <a:r>
              <a:rPr lang="fr-FR" sz="3200" b="1" cap="small" dirty="0" smtClean="0"/>
              <a:t/>
            </a:r>
            <a:br>
              <a:rPr lang="fr-FR" sz="3200" b="1" cap="small" dirty="0" smtClean="0"/>
            </a:br>
            <a:r>
              <a:rPr lang="fr-FR" sz="3200" b="1" cap="small" dirty="0" smtClean="0"/>
              <a:t/>
            </a:r>
            <a:br>
              <a:rPr lang="fr-FR" sz="3200" b="1" cap="small" dirty="0" smtClean="0"/>
            </a:br>
            <a:r>
              <a:rPr lang="fr-FR" sz="3200" b="1" cap="small" dirty="0" smtClean="0"/>
              <a:t/>
            </a:r>
            <a:br>
              <a:rPr lang="fr-FR" sz="3200" b="1" cap="small" dirty="0" smtClean="0"/>
            </a:br>
            <a:r>
              <a:rPr lang="fr-FR" sz="2800" b="1" dirty="0" smtClean="0">
                <a:solidFill>
                  <a:schemeClr val="accent6"/>
                </a:solidFill>
              </a:rPr>
              <a:t>REPUBLIQUE de DJIBOUTI</a:t>
            </a:r>
            <a:r>
              <a:rPr lang="fr-FR" sz="2800" dirty="0" smtClean="0">
                <a:solidFill>
                  <a:schemeClr val="accent6"/>
                </a:solidFill>
              </a:rPr>
              <a:t/>
            </a:r>
            <a:br>
              <a:rPr lang="fr-FR" sz="2800" dirty="0" smtClean="0">
                <a:solidFill>
                  <a:schemeClr val="accent6"/>
                </a:solidFill>
              </a:rPr>
            </a:br>
            <a:r>
              <a:rPr lang="fr-FR" sz="2800" b="1" dirty="0" smtClean="0">
                <a:solidFill>
                  <a:schemeClr val="accent6"/>
                </a:solidFill>
              </a:rPr>
              <a:t>Unité – Egalité – Paix</a:t>
            </a:r>
            <a:r>
              <a:rPr lang="fr-FR" sz="2800" b="1" dirty="0" smtClean="0"/>
              <a:t/>
            </a:r>
            <a:br>
              <a:rPr lang="fr-FR" sz="2800" b="1" dirty="0" smtClean="0"/>
            </a:br>
            <a:r>
              <a:rPr lang="fr-FR" sz="2800" b="1" dirty="0" smtClean="0"/>
              <a:t/>
            </a:r>
            <a:br>
              <a:rPr lang="fr-FR" sz="2800" b="1" dirty="0" smtClean="0"/>
            </a:br>
            <a:r>
              <a:rPr lang="fr-FR" sz="2700" b="1" dirty="0" smtClean="0">
                <a:solidFill>
                  <a:srgbClr val="000099"/>
                </a:solidFill>
              </a:rPr>
              <a:t>SECRETARIAT D’ETAT </a:t>
            </a:r>
            <a:br>
              <a:rPr lang="fr-FR" sz="2700" b="1" dirty="0" smtClean="0">
                <a:solidFill>
                  <a:srgbClr val="000099"/>
                </a:solidFill>
              </a:rPr>
            </a:br>
            <a:r>
              <a:rPr lang="fr-FR" sz="2700" b="1" dirty="0" smtClean="0">
                <a:solidFill>
                  <a:srgbClr val="000099"/>
                </a:solidFill>
              </a:rPr>
              <a:t>CHARGE DE LA SOLIDARITE NATIONALE</a:t>
            </a:r>
            <a:r>
              <a:rPr lang="fr-FR" sz="4000" dirty="0" smtClean="0"/>
              <a:t/>
            </a:r>
            <a:br>
              <a:rPr lang="fr-FR" sz="4000" dirty="0" smtClean="0"/>
            </a:br>
            <a:r>
              <a:rPr lang="fr-FR" sz="2400" b="1" dirty="0" smtClean="0">
                <a:solidFill>
                  <a:srgbClr val="000099"/>
                </a:solidFill>
              </a:rPr>
              <a:t/>
            </a:r>
            <a:br>
              <a:rPr lang="fr-FR" sz="2400" b="1" dirty="0" smtClean="0">
                <a:solidFill>
                  <a:srgbClr val="000099"/>
                </a:solidFill>
              </a:rPr>
            </a:br>
            <a:r>
              <a:rPr lang="fr-FR" sz="4400" dirty="0" smtClean="0"/>
              <a:t/>
            </a:r>
            <a:br>
              <a:rPr lang="fr-FR" sz="4400" dirty="0" smtClean="0"/>
            </a:br>
            <a:endParaRPr lang="fr-FR" sz="2800" b="1" dirty="0" smtClean="0"/>
          </a:p>
        </p:txBody>
      </p:sp>
      <p:sp>
        <p:nvSpPr>
          <p:cNvPr id="6147" name="Rectangle 3"/>
          <p:cNvSpPr>
            <a:spLocks noGrp="1" noChangeArrowheads="1"/>
          </p:cNvSpPr>
          <p:nvPr>
            <p:ph type="subTitle" idx="1"/>
          </p:nvPr>
        </p:nvSpPr>
        <p:spPr>
          <a:xfrm>
            <a:off x="1714480" y="3857628"/>
            <a:ext cx="6400800" cy="2379684"/>
          </a:xfrm>
        </p:spPr>
        <p:txBody>
          <a:bodyPr/>
          <a:lstStyle/>
          <a:p>
            <a:pPr eaLnBrk="1" hangingPunct="1">
              <a:defRPr/>
            </a:pPr>
            <a:r>
              <a:rPr lang="fr-FR" sz="3200" b="1" cap="small" dirty="0" smtClean="0">
                <a:solidFill>
                  <a:schemeClr val="accent6"/>
                </a:solidFill>
              </a:rPr>
              <a:t>Présentation du Plan d’Action </a:t>
            </a:r>
            <a:r>
              <a:rPr lang="fr-FR" sz="3200" dirty="0" smtClean="0">
                <a:solidFill>
                  <a:schemeClr val="accent6"/>
                </a:solidFill>
              </a:rPr>
              <a:t/>
            </a:r>
            <a:br>
              <a:rPr lang="fr-FR" sz="3200" dirty="0" smtClean="0">
                <a:solidFill>
                  <a:schemeClr val="accent6"/>
                </a:solidFill>
              </a:rPr>
            </a:br>
            <a:r>
              <a:rPr lang="fr-FR" sz="3200" b="1" cap="small" dirty="0" smtClean="0">
                <a:solidFill>
                  <a:schemeClr val="accent6"/>
                </a:solidFill>
              </a:rPr>
              <a:t> 2011-2016</a:t>
            </a:r>
          </a:p>
          <a:p>
            <a:pPr eaLnBrk="1" hangingPunct="1">
              <a:defRPr/>
            </a:pPr>
            <a:r>
              <a:rPr lang="fr-FR" b="1" cap="small" dirty="0" smtClean="0">
                <a:solidFill>
                  <a:schemeClr val="accent6"/>
                </a:solidFill>
              </a:rPr>
              <a:t>Présidence de la République</a:t>
            </a:r>
          </a:p>
          <a:p>
            <a:pPr eaLnBrk="1" hangingPunct="1">
              <a:defRPr/>
            </a:pPr>
            <a:r>
              <a:rPr lang="fr-FR" b="1" cap="small" dirty="0" smtClean="0">
                <a:solidFill>
                  <a:schemeClr val="accent6"/>
                </a:solidFill>
              </a:rPr>
              <a:t>17 octobre 2011</a:t>
            </a:r>
          </a:p>
          <a:p>
            <a:pPr eaLnBrk="1" hangingPunct="1">
              <a:defRPr/>
            </a:pPr>
            <a:endParaRPr lang="fr-FR" b="1" cap="small" dirty="0" smtClean="0">
              <a:solidFill>
                <a:schemeClr val="accent6"/>
              </a:solidFill>
            </a:endParaRPr>
          </a:p>
          <a:p>
            <a:pPr eaLnBrk="1" hangingPunct="1">
              <a:defRPr/>
            </a:pPr>
            <a:endParaRPr lang="fr-FR" sz="3200" b="1" dirty="0" smtClean="0">
              <a:solidFill>
                <a:srgbClr val="008000"/>
              </a:solidFill>
            </a:endParaRPr>
          </a:p>
        </p:txBody>
      </p:sp>
      <p:pic>
        <p:nvPicPr>
          <p:cNvPr id="3076" name="Picture 7"/>
          <p:cNvPicPr>
            <a:picLocks noChangeAspect="1" noChangeArrowheads="1"/>
          </p:cNvPicPr>
          <p:nvPr/>
        </p:nvPicPr>
        <p:blipFill>
          <a:blip r:embed="rId2" cstate="print"/>
          <a:srcRect/>
          <a:stretch>
            <a:fillRect/>
          </a:stretch>
        </p:blipFill>
        <p:spPr bwMode="auto">
          <a:xfrm>
            <a:off x="395288" y="115888"/>
            <a:ext cx="1296987" cy="144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4213" y="277813"/>
            <a:ext cx="8208962" cy="1143000"/>
          </a:xfrm>
        </p:spPr>
        <p:txBody>
          <a:bodyPr/>
          <a:lstStyle/>
          <a:p>
            <a:pPr marL="1066800" indent="-1066800" algn="ctr" eaLnBrk="1" hangingPunct="1"/>
            <a:r>
              <a:rPr lang="fr-FR" sz="3400" b="1" dirty="0" smtClean="0">
                <a:solidFill>
                  <a:schemeClr val="accent6"/>
                </a:solidFill>
              </a:rPr>
              <a:t>VII. </a:t>
            </a:r>
            <a:r>
              <a:rPr lang="fr-FR" sz="3200" b="1" dirty="0" smtClean="0">
                <a:solidFill>
                  <a:schemeClr val="accent6"/>
                </a:solidFill>
              </a:rPr>
              <a:t>Les Fonctions Opérationnelles</a:t>
            </a:r>
          </a:p>
        </p:txBody>
      </p:sp>
      <p:pic>
        <p:nvPicPr>
          <p:cNvPr id="5" name="Picture 2" descr="logo 3"/>
          <p:cNvPicPr>
            <a:picLocks noChangeAspect="1" noChangeArrowheads="1"/>
          </p:cNvPicPr>
          <p:nvPr/>
        </p:nvPicPr>
        <p:blipFill>
          <a:blip r:embed="rId3" cstate="print">
            <a:lum bright="47000" contrast="-64000"/>
          </a:blip>
          <a:srcRect l="7812" t="31169" r="10156" b="33466"/>
          <a:stretch>
            <a:fillRect/>
          </a:stretch>
        </p:blipFill>
        <p:spPr bwMode="auto">
          <a:xfrm>
            <a:off x="0" y="1285860"/>
            <a:ext cx="9144000" cy="4214842"/>
          </a:xfrm>
          <a:prstGeom prst="rect">
            <a:avLst/>
          </a:prstGeom>
          <a:noFill/>
          <a:ln w="9525">
            <a:noFill/>
            <a:miter lim="800000"/>
            <a:headEnd/>
            <a:tailEnd/>
          </a:ln>
        </p:spPr>
      </p:pic>
      <p:sp>
        <p:nvSpPr>
          <p:cNvPr id="6" name="ZoneTexte 5"/>
          <p:cNvSpPr txBox="1"/>
          <p:nvPr/>
        </p:nvSpPr>
        <p:spPr>
          <a:xfrm>
            <a:off x="571472" y="2643182"/>
            <a:ext cx="8072494" cy="1938992"/>
          </a:xfrm>
          <a:prstGeom prst="rect">
            <a:avLst/>
          </a:prstGeom>
          <a:noFill/>
        </p:spPr>
        <p:txBody>
          <a:bodyPr wrap="square" rtlCol="0">
            <a:spAutoFit/>
          </a:bodyPr>
          <a:lstStyle/>
          <a:p>
            <a:pPr algn="ctr"/>
            <a:r>
              <a:rPr lang="fr-FR" sz="4000" b="1" dirty="0" smtClean="0">
                <a:solidFill>
                  <a:schemeClr val="accent6">
                    <a:lumMod val="50000"/>
                  </a:schemeClr>
                </a:solidFill>
                <a:latin typeface="Arial" pitchFamily="34" charset="0"/>
                <a:cs typeface="Arial" pitchFamily="34" charset="0"/>
              </a:rPr>
              <a:t>« L’ ADDS est un réceptacle et un diffuseur de solidarité et de lutte contre la pauvreté »</a:t>
            </a:r>
            <a:endParaRPr lang="fr-FR" sz="4000" b="1" dirty="0">
              <a:solidFill>
                <a:schemeClr val="accent6">
                  <a:lumMod val="50000"/>
                </a:schemeClr>
              </a:solidFill>
              <a:latin typeface="Arial" pitchFamily="34" charset="0"/>
              <a:cs typeface="Arial" pitchFamily="34" charset="0"/>
            </a:endParaRPr>
          </a:p>
        </p:txBody>
      </p:sp>
      <p:sp>
        <p:nvSpPr>
          <p:cNvPr id="7" name="ZoneTexte 6"/>
          <p:cNvSpPr txBox="1"/>
          <p:nvPr/>
        </p:nvSpPr>
        <p:spPr>
          <a:xfrm>
            <a:off x="4358010" y="6143644"/>
            <a:ext cx="4785990" cy="369332"/>
          </a:xfrm>
          <a:prstGeom prst="rect">
            <a:avLst/>
          </a:prstGeom>
          <a:noFill/>
        </p:spPr>
        <p:txBody>
          <a:bodyPr wrap="none" rtlCol="0">
            <a:spAutoFit/>
          </a:bodyPr>
          <a:lstStyle/>
          <a:p>
            <a:r>
              <a:rPr lang="fr-FR" b="1" dirty="0" smtClean="0"/>
              <a:t>PRESIDENT DE LA REPUBLIQUE 12 JANVIER 2008</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3"/>
          <p:cNvGrpSpPr/>
          <p:nvPr/>
        </p:nvGrpSpPr>
        <p:grpSpPr>
          <a:xfrm>
            <a:off x="3500430" y="2824022"/>
            <a:ext cx="2143138" cy="1707802"/>
            <a:chOff x="3500430" y="2824022"/>
            <a:chExt cx="2143138" cy="1707802"/>
          </a:xfrm>
          <a:solidFill>
            <a:schemeClr val="tx2">
              <a:lumMod val="75000"/>
            </a:schemeClr>
          </a:solidFill>
          <a:scene3d>
            <a:camera prst="orthographicFront"/>
            <a:lightRig rig="flat" dir="t"/>
          </a:scene3d>
        </p:grpSpPr>
        <p:sp>
          <p:nvSpPr>
            <p:cNvPr id="35" name="Ellipse 34"/>
            <p:cNvSpPr/>
            <p:nvPr/>
          </p:nvSpPr>
          <p:spPr>
            <a:xfrm>
              <a:off x="3500430" y="2824022"/>
              <a:ext cx="2143138" cy="1707802"/>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6" name="Ellipse 4"/>
            <p:cNvSpPr/>
            <p:nvPr/>
          </p:nvSpPr>
          <p:spPr>
            <a:xfrm>
              <a:off x="3814286" y="3074124"/>
              <a:ext cx="1515426" cy="120759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b="1" kern="1200" dirty="0" smtClean="0">
                  <a:latin typeface="Arial Black" pitchFamily="34" charset="0"/>
                </a:rPr>
                <a:t>APPROCHES</a:t>
              </a:r>
              <a:endParaRPr lang="fr-FR" sz="1600" b="1" kern="1200" dirty="0">
                <a:latin typeface="Arial Black" pitchFamily="34" charset="0"/>
              </a:endParaRPr>
            </a:p>
          </p:txBody>
        </p:sp>
      </p:grpSp>
      <p:grpSp>
        <p:nvGrpSpPr>
          <p:cNvPr id="3" name="Groupe 4"/>
          <p:cNvGrpSpPr/>
          <p:nvPr/>
        </p:nvGrpSpPr>
        <p:grpSpPr>
          <a:xfrm>
            <a:off x="4281674" y="2309904"/>
            <a:ext cx="580652" cy="363310"/>
            <a:chOff x="4281674" y="2309904"/>
            <a:chExt cx="580652" cy="363310"/>
          </a:xfrm>
          <a:scene3d>
            <a:camera prst="orthographicFront"/>
            <a:lightRig rig="flat" dir="t"/>
          </a:scene3d>
        </p:grpSpPr>
        <p:sp>
          <p:nvSpPr>
            <p:cNvPr id="33" name="Flèche droite 32"/>
            <p:cNvSpPr/>
            <p:nvPr/>
          </p:nvSpPr>
          <p:spPr>
            <a:xfrm rot="16200000">
              <a:off x="4390345" y="2201233"/>
              <a:ext cx="363309" cy="580652"/>
            </a:xfrm>
            <a:prstGeom prst="rightArrow">
              <a:avLst>
                <a:gd name="adj1" fmla="val 60000"/>
                <a:gd name="adj2" fmla="val 50000"/>
              </a:avLst>
            </a:prstGeom>
            <a:sp3d z="-800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4" name="Flèche droite 6"/>
            <p:cNvSpPr/>
            <p:nvPr/>
          </p:nvSpPr>
          <p:spPr>
            <a:xfrm rot="16200000">
              <a:off x="4444842" y="2371860"/>
              <a:ext cx="254316" cy="34839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p:txBody>
        </p:sp>
      </p:grpSp>
      <p:grpSp>
        <p:nvGrpSpPr>
          <p:cNvPr id="4" name="Groupe 5"/>
          <p:cNvGrpSpPr/>
          <p:nvPr/>
        </p:nvGrpSpPr>
        <p:grpSpPr>
          <a:xfrm>
            <a:off x="3504623" y="3779"/>
            <a:ext cx="2134753" cy="2134753"/>
            <a:chOff x="3504623" y="3779"/>
            <a:chExt cx="2134753" cy="2134753"/>
          </a:xfrm>
          <a:scene3d>
            <a:camera prst="orthographicFront"/>
            <a:lightRig rig="flat" dir="t"/>
          </a:scene3d>
        </p:grpSpPr>
        <p:sp>
          <p:nvSpPr>
            <p:cNvPr id="31" name="Ellipse 30"/>
            <p:cNvSpPr/>
            <p:nvPr/>
          </p:nvSpPr>
          <p:spPr>
            <a:xfrm>
              <a:off x="3504623" y="3779"/>
              <a:ext cx="2134753" cy="213475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2" name="Ellipse 8"/>
            <p:cNvSpPr/>
            <p:nvPr/>
          </p:nvSpPr>
          <p:spPr>
            <a:xfrm>
              <a:off x="3817251" y="316406"/>
              <a:ext cx="1509497" cy="150949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b="1" kern="1200" dirty="0" smtClean="0">
                  <a:latin typeface="Arial Black" pitchFamily="34" charset="0"/>
                </a:rPr>
                <a:t>Concept ADDS</a:t>
              </a:r>
              <a:endParaRPr lang="fr-FR" sz="1300" b="1" kern="1200" dirty="0">
                <a:latin typeface="Arial Black" pitchFamily="34" charset="0"/>
              </a:endParaRPr>
            </a:p>
          </p:txBody>
        </p:sp>
      </p:grpSp>
      <p:grpSp>
        <p:nvGrpSpPr>
          <p:cNvPr id="5" name="Groupe 6"/>
          <p:cNvGrpSpPr/>
          <p:nvPr/>
        </p:nvGrpSpPr>
        <p:grpSpPr>
          <a:xfrm>
            <a:off x="5661615" y="2990846"/>
            <a:ext cx="262918" cy="580652"/>
            <a:chOff x="5661615" y="2990846"/>
            <a:chExt cx="262918" cy="580652"/>
          </a:xfrm>
          <a:scene3d>
            <a:camera prst="orthographicFront"/>
            <a:lightRig rig="flat" dir="t"/>
          </a:scene3d>
        </p:grpSpPr>
        <p:sp>
          <p:nvSpPr>
            <p:cNvPr id="29" name="Flèche droite 28"/>
            <p:cNvSpPr/>
            <p:nvPr/>
          </p:nvSpPr>
          <p:spPr>
            <a:xfrm rot="20520000">
              <a:off x="5661615" y="2990846"/>
              <a:ext cx="262918" cy="580652"/>
            </a:xfrm>
            <a:prstGeom prst="rightArrow">
              <a:avLst>
                <a:gd name="adj1" fmla="val 60000"/>
                <a:gd name="adj2" fmla="val 50000"/>
              </a:avLst>
            </a:prstGeom>
            <a:sp3d z="-800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0" name="Flèche droite 10"/>
            <p:cNvSpPr/>
            <p:nvPr/>
          </p:nvSpPr>
          <p:spPr>
            <a:xfrm rot="20520000">
              <a:off x="5663545" y="3119163"/>
              <a:ext cx="184043" cy="34839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p:txBody>
        </p:sp>
      </p:grpSp>
      <p:grpSp>
        <p:nvGrpSpPr>
          <p:cNvPr id="6" name="Groupe 7"/>
          <p:cNvGrpSpPr/>
          <p:nvPr/>
        </p:nvGrpSpPr>
        <p:grpSpPr>
          <a:xfrm>
            <a:off x="5983807" y="1805011"/>
            <a:ext cx="2134753" cy="2134753"/>
            <a:chOff x="5983807" y="1805011"/>
            <a:chExt cx="2134753" cy="2134753"/>
          </a:xfrm>
          <a:scene3d>
            <a:camera prst="orthographicFront"/>
            <a:lightRig rig="flat" dir="t"/>
          </a:scene3d>
        </p:grpSpPr>
        <p:sp>
          <p:nvSpPr>
            <p:cNvPr id="27" name="Ellipse 26"/>
            <p:cNvSpPr/>
            <p:nvPr/>
          </p:nvSpPr>
          <p:spPr>
            <a:xfrm>
              <a:off x="5983807" y="1805011"/>
              <a:ext cx="2134753" cy="213475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Ellipse 12"/>
            <p:cNvSpPr/>
            <p:nvPr/>
          </p:nvSpPr>
          <p:spPr>
            <a:xfrm>
              <a:off x="6296435" y="2117638"/>
              <a:ext cx="1509497" cy="150949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b="1" kern="1200" dirty="0" smtClean="0">
                  <a:latin typeface="Arial Black" pitchFamily="34" charset="0"/>
                </a:rPr>
                <a:t>Démarche progressive</a:t>
              </a:r>
              <a:endParaRPr lang="fr-FR" sz="1300" b="1" kern="1200" dirty="0">
                <a:latin typeface="Arial Black" pitchFamily="34" charset="0"/>
              </a:endParaRPr>
            </a:p>
          </p:txBody>
        </p:sp>
      </p:grpSp>
      <p:grpSp>
        <p:nvGrpSpPr>
          <p:cNvPr id="7" name="Groupe 8"/>
          <p:cNvGrpSpPr/>
          <p:nvPr/>
        </p:nvGrpSpPr>
        <p:grpSpPr>
          <a:xfrm>
            <a:off x="4997022" y="4496638"/>
            <a:ext cx="580652" cy="331756"/>
            <a:chOff x="4997022" y="4496638"/>
            <a:chExt cx="580652" cy="331756"/>
          </a:xfrm>
          <a:scene3d>
            <a:camera prst="orthographicFront"/>
            <a:lightRig rig="flat" dir="t"/>
          </a:scene3d>
        </p:grpSpPr>
        <p:sp>
          <p:nvSpPr>
            <p:cNvPr id="25" name="Flèche droite 24"/>
            <p:cNvSpPr/>
            <p:nvPr/>
          </p:nvSpPr>
          <p:spPr>
            <a:xfrm rot="3240000">
              <a:off x="5121470" y="4372190"/>
              <a:ext cx="331756" cy="580652"/>
            </a:xfrm>
            <a:prstGeom prst="rightArrow">
              <a:avLst>
                <a:gd name="adj1" fmla="val 60000"/>
                <a:gd name="adj2" fmla="val 50000"/>
              </a:avLst>
            </a:prstGeom>
            <a:sp3d z="-800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6" name="Flèche droite 14"/>
            <p:cNvSpPr/>
            <p:nvPr/>
          </p:nvSpPr>
          <p:spPr>
            <a:xfrm rot="3240000">
              <a:off x="5141983" y="4448060"/>
              <a:ext cx="232229" cy="34839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p:txBody>
        </p:sp>
      </p:grpSp>
      <p:grpSp>
        <p:nvGrpSpPr>
          <p:cNvPr id="8" name="Groupe 9"/>
          <p:cNvGrpSpPr/>
          <p:nvPr/>
        </p:nvGrpSpPr>
        <p:grpSpPr>
          <a:xfrm>
            <a:off x="5036843" y="4719467"/>
            <a:ext cx="2134753" cy="2134753"/>
            <a:chOff x="5036843" y="4719467"/>
            <a:chExt cx="2134753" cy="2134753"/>
          </a:xfrm>
          <a:scene3d>
            <a:camera prst="orthographicFront"/>
            <a:lightRig rig="flat" dir="t"/>
          </a:scene3d>
        </p:grpSpPr>
        <p:sp>
          <p:nvSpPr>
            <p:cNvPr id="23" name="Ellipse 22"/>
            <p:cNvSpPr/>
            <p:nvPr/>
          </p:nvSpPr>
          <p:spPr>
            <a:xfrm>
              <a:off x="5036843" y="4719467"/>
              <a:ext cx="2134753" cy="213475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Ellipse 16"/>
            <p:cNvSpPr/>
            <p:nvPr/>
          </p:nvSpPr>
          <p:spPr>
            <a:xfrm>
              <a:off x="5349471" y="5032094"/>
              <a:ext cx="1509497" cy="150949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b="1" dirty="0" smtClean="0">
                  <a:latin typeface="Arial Black" pitchFamily="34" charset="0"/>
                </a:rPr>
                <a:t>Partenariale</a:t>
              </a:r>
              <a:endParaRPr lang="fr-FR" sz="1300" b="1" dirty="0">
                <a:latin typeface="Arial Black" pitchFamily="34" charset="0"/>
              </a:endParaRPr>
            </a:p>
          </p:txBody>
        </p:sp>
      </p:grpSp>
      <p:grpSp>
        <p:nvGrpSpPr>
          <p:cNvPr id="9" name="Groupe 10"/>
          <p:cNvGrpSpPr/>
          <p:nvPr/>
        </p:nvGrpSpPr>
        <p:grpSpPr>
          <a:xfrm>
            <a:off x="3566324" y="4496638"/>
            <a:ext cx="580652" cy="331756"/>
            <a:chOff x="3566324" y="4496638"/>
            <a:chExt cx="580652" cy="331756"/>
          </a:xfrm>
          <a:scene3d>
            <a:camera prst="orthographicFront"/>
            <a:lightRig rig="flat" dir="t"/>
          </a:scene3d>
        </p:grpSpPr>
        <p:sp>
          <p:nvSpPr>
            <p:cNvPr id="21" name="Flèche droite 20"/>
            <p:cNvSpPr/>
            <p:nvPr/>
          </p:nvSpPr>
          <p:spPr>
            <a:xfrm rot="7560000">
              <a:off x="3690772" y="4372190"/>
              <a:ext cx="331756" cy="580652"/>
            </a:xfrm>
            <a:prstGeom prst="rightArrow">
              <a:avLst>
                <a:gd name="adj1" fmla="val 60000"/>
                <a:gd name="adj2" fmla="val 50000"/>
              </a:avLst>
            </a:prstGeom>
            <a:sp3d z="-800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2" name="Flèche droite 18"/>
            <p:cNvSpPr/>
            <p:nvPr/>
          </p:nvSpPr>
          <p:spPr>
            <a:xfrm rot="18360000">
              <a:off x="3769786" y="4448060"/>
              <a:ext cx="232229" cy="34839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p:txBody>
        </p:sp>
      </p:grpSp>
      <p:grpSp>
        <p:nvGrpSpPr>
          <p:cNvPr id="10" name="Groupe 11"/>
          <p:cNvGrpSpPr/>
          <p:nvPr/>
        </p:nvGrpSpPr>
        <p:grpSpPr>
          <a:xfrm>
            <a:off x="1972403" y="4719467"/>
            <a:ext cx="2134753" cy="2134753"/>
            <a:chOff x="1972403" y="4719467"/>
            <a:chExt cx="2134753" cy="2134753"/>
          </a:xfrm>
          <a:scene3d>
            <a:camera prst="orthographicFront"/>
            <a:lightRig rig="flat" dir="t"/>
          </a:scene3d>
        </p:grpSpPr>
        <p:sp>
          <p:nvSpPr>
            <p:cNvPr id="19" name="Ellipse 18"/>
            <p:cNvSpPr/>
            <p:nvPr/>
          </p:nvSpPr>
          <p:spPr>
            <a:xfrm>
              <a:off x="1972403" y="4719467"/>
              <a:ext cx="2134753" cy="213475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Ellipse 20"/>
            <p:cNvSpPr/>
            <p:nvPr/>
          </p:nvSpPr>
          <p:spPr>
            <a:xfrm>
              <a:off x="2285031" y="5032094"/>
              <a:ext cx="1509497" cy="150949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b="1" dirty="0" smtClean="0">
                  <a:latin typeface="Arial Black" pitchFamily="34" charset="0"/>
                </a:rPr>
                <a:t>Cible</a:t>
              </a:r>
              <a:endParaRPr lang="fr-FR" sz="1300" b="1" kern="1200" dirty="0">
                <a:latin typeface="Arial Black" pitchFamily="34" charset="0"/>
              </a:endParaRPr>
            </a:p>
          </p:txBody>
        </p:sp>
      </p:grpSp>
      <p:grpSp>
        <p:nvGrpSpPr>
          <p:cNvPr id="11" name="Groupe 12"/>
          <p:cNvGrpSpPr/>
          <p:nvPr/>
        </p:nvGrpSpPr>
        <p:grpSpPr>
          <a:xfrm>
            <a:off x="3219465" y="2990846"/>
            <a:ext cx="262918" cy="580652"/>
            <a:chOff x="3219465" y="2990846"/>
            <a:chExt cx="262918" cy="580652"/>
          </a:xfrm>
          <a:scene3d>
            <a:camera prst="orthographicFront"/>
            <a:lightRig rig="flat" dir="t"/>
          </a:scene3d>
        </p:grpSpPr>
        <p:sp>
          <p:nvSpPr>
            <p:cNvPr id="17" name="Flèche droite 16"/>
            <p:cNvSpPr/>
            <p:nvPr/>
          </p:nvSpPr>
          <p:spPr>
            <a:xfrm rot="11880000">
              <a:off x="3219465" y="2990846"/>
              <a:ext cx="262918" cy="580652"/>
            </a:xfrm>
            <a:prstGeom prst="rightArrow">
              <a:avLst>
                <a:gd name="adj1" fmla="val 60000"/>
                <a:gd name="adj2" fmla="val 50000"/>
              </a:avLst>
            </a:prstGeom>
            <a:sp3d z="-800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8" name="Flèche droite 22"/>
            <p:cNvSpPr/>
            <p:nvPr/>
          </p:nvSpPr>
          <p:spPr>
            <a:xfrm rot="22680000">
              <a:off x="3296410" y="3119163"/>
              <a:ext cx="184043" cy="34839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p:txBody>
        </p:sp>
      </p:grpSp>
      <p:grpSp>
        <p:nvGrpSpPr>
          <p:cNvPr id="12" name="Groupe 13"/>
          <p:cNvGrpSpPr/>
          <p:nvPr/>
        </p:nvGrpSpPr>
        <p:grpSpPr>
          <a:xfrm>
            <a:off x="1025439" y="1805011"/>
            <a:ext cx="2134753" cy="2134753"/>
            <a:chOff x="1025439" y="1805011"/>
            <a:chExt cx="2134753" cy="2134753"/>
          </a:xfrm>
          <a:scene3d>
            <a:camera prst="orthographicFront"/>
            <a:lightRig rig="flat" dir="t"/>
          </a:scene3d>
        </p:grpSpPr>
        <p:sp>
          <p:nvSpPr>
            <p:cNvPr id="15" name="Ellipse 14"/>
            <p:cNvSpPr/>
            <p:nvPr/>
          </p:nvSpPr>
          <p:spPr>
            <a:xfrm>
              <a:off x="1025439" y="1805011"/>
              <a:ext cx="2134753" cy="213475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Ellipse 24"/>
            <p:cNvSpPr/>
            <p:nvPr/>
          </p:nvSpPr>
          <p:spPr>
            <a:xfrm>
              <a:off x="1338067" y="2117638"/>
              <a:ext cx="1509497" cy="150949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b="1" kern="1200" dirty="0" smtClean="0">
                  <a:latin typeface="Arial Black" pitchFamily="34" charset="0"/>
                </a:rPr>
                <a:t>Paquet de services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1928794" y="2786058"/>
          <a:ext cx="6000792" cy="2468880"/>
        </p:xfrm>
        <a:graphic>
          <a:graphicData uri="http://schemas.openxmlformats.org/drawingml/2006/table">
            <a:tbl>
              <a:tblPr firstRow="1" bandRow="1">
                <a:tableStyleId>{5C22544A-7EE6-4342-B048-85BDC9FD1C3A}</a:tableStyleId>
              </a:tblPr>
              <a:tblGrid>
                <a:gridCol w="6000792"/>
              </a:tblGrid>
              <a:tr h="590157">
                <a:tc>
                  <a:txBody>
                    <a:bodyPr/>
                    <a:lstStyle/>
                    <a:p>
                      <a:pPr>
                        <a:buFont typeface="Wingdings" pitchFamily="2" charset="2"/>
                        <a:buNone/>
                      </a:pPr>
                      <a:r>
                        <a:rPr lang="fr-FR" sz="1600" b="0" kern="1200" dirty="0" smtClean="0">
                          <a:solidFill>
                            <a:schemeClr val="dk1"/>
                          </a:solidFill>
                          <a:latin typeface="Arial" pitchFamily="34" charset="0"/>
                          <a:ea typeface="+mn-ea"/>
                          <a:cs typeface="Arial" pitchFamily="34" charset="0"/>
                        </a:rPr>
                        <a:t> </a:t>
                      </a:r>
                    </a:p>
                    <a:p>
                      <a:pPr>
                        <a:buFont typeface="Wingdings" pitchFamily="2" charset="2"/>
                        <a:buChar char="Ø"/>
                      </a:pPr>
                      <a:r>
                        <a:rPr lang="fr-FR" sz="1600" b="0" kern="1200" dirty="0" smtClean="0">
                          <a:solidFill>
                            <a:schemeClr val="dk1"/>
                          </a:solidFill>
                          <a:latin typeface="Arial" pitchFamily="34" charset="0"/>
                          <a:ea typeface="+mn-ea"/>
                          <a:cs typeface="Arial" pitchFamily="34" charset="0"/>
                        </a:rPr>
                        <a:t>Action</a:t>
                      </a:r>
                      <a:r>
                        <a:rPr lang="fr-FR" sz="1600" b="0" kern="1200" baseline="0" dirty="0" smtClean="0">
                          <a:solidFill>
                            <a:schemeClr val="dk1"/>
                          </a:solidFill>
                          <a:latin typeface="Arial" pitchFamily="34" charset="0"/>
                          <a:ea typeface="+mn-ea"/>
                          <a:cs typeface="Arial" pitchFamily="34" charset="0"/>
                        </a:rPr>
                        <a:t> et /ou projet pilote expérimental</a:t>
                      </a:r>
                    </a:p>
                    <a:p>
                      <a:pPr>
                        <a:buFont typeface="Wingdings" pitchFamily="2" charset="2"/>
                        <a:buNone/>
                      </a:pPr>
                      <a:endParaRPr lang="fr-FR" sz="1600" b="0" kern="1200" dirty="0" smtClean="0">
                        <a:solidFill>
                          <a:schemeClr val="dk1"/>
                        </a:solidFill>
                        <a:latin typeface="Arial" pitchFamily="34" charset="0"/>
                        <a:ea typeface="+mn-ea"/>
                        <a:cs typeface="Arial" pitchFamily="34" charset="0"/>
                      </a:endParaRPr>
                    </a:p>
                  </a:txBody>
                  <a:tcPr>
                    <a:solidFill>
                      <a:srgbClr val="D0D8E8"/>
                    </a:solidFill>
                  </a:tcPr>
                </a:tc>
              </a:tr>
              <a:tr h="59015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kern="1200" dirty="0" smtClean="0">
                          <a:solidFill>
                            <a:schemeClr val="dk1"/>
                          </a:solidFill>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Evaluation de l’impact pour en tirer les leçons apprises</a:t>
                      </a:r>
                    </a:p>
                    <a:p>
                      <a:pPr>
                        <a:buFont typeface="Wingdings" pitchFamily="2" charset="2"/>
                        <a:buNone/>
                      </a:pPr>
                      <a:endParaRPr lang="fr-FR" sz="1600" b="0" kern="1200" dirty="0" smtClean="0">
                        <a:solidFill>
                          <a:schemeClr val="dk1"/>
                        </a:solidFill>
                        <a:latin typeface="Arial" pitchFamily="34" charset="0"/>
                        <a:ea typeface="+mn-ea"/>
                        <a:cs typeface="Arial" pitchFamily="34" charset="0"/>
                      </a:endParaRPr>
                    </a:p>
                  </a:txBody>
                  <a:tcPr>
                    <a:solidFill>
                      <a:srgbClr val="E9EDF4"/>
                    </a:solidFill>
                  </a:tcPr>
                </a:tc>
              </a:tr>
              <a:tr h="59015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1600" b="0" kern="1200" dirty="0" smtClean="0">
                        <a:solidFill>
                          <a:schemeClr val="dk1"/>
                        </a:solidFill>
                        <a:latin typeface="Arial" pitchFamily="34" charset="0"/>
                        <a:ea typeface="+mn-ea"/>
                        <a:cs typeface="Arial" pitchFamily="34" charset="0"/>
                      </a:endParaRPr>
                    </a:p>
                    <a:p>
                      <a:pPr>
                        <a:buFont typeface="Wingdings" pitchFamily="2" charset="2"/>
                        <a:buChar char="Ø"/>
                      </a:pPr>
                      <a:r>
                        <a:rPr lang="fr-FR" sz="1600" b="0" kern="1200" dirty="0" smtClean="0">
                          <a:solidFill>
                            <a:schemeClr val="dk1"/>
                          </a:solidFill>
                          <a:latin typeface="Arial" pitchFamily="34" charset="0"/>
                          <a:ea typeface="+mn-ea"/>
                          <a:cs typeface="Arial" pitchFamily="34" charset="0"/>
                        </a:rPr>
                        <a:t> Passage à l’échelle nationale en étendant</a:t>
                      </a:r>
                      <a:r>
                        <a:rPr lang="fr-FR" sz="1600" b="0" kern="1200" baseline="0" dirty="0" smtClean="0">
                          <a:solidFill>
                            <a:schemeClr val="dk1"/>
                          </a:solidFill>
                          <a:latin typeface="Arial" pitchFamily="34" charset="0"/>
                          <a:ea typeface="+mn-ea"/>
                          <a:cs typeface="Arial" pitchFamily="34" charset="0"/>
                        </a:rPr>
                        <a:t> la couverture du </a:t>
                      </a:r>
                    </a:p>
                    <a:p>
                      <a:pPr>
                        <a:buFont typeface="Wingdings" pitchFamily="2" charset="2"/>
                        <a:buNone/>
                      </a:pPr>
                      <a:r>
                        <a:rPr lang="fr-FR" sz="1600" b="0" kern="1200" baseline="0" dirty="0" smtClean="0">
                          <a:solidFill>
                            <a:schemeClr val="dk1"/>
                          </a:solidFill>
                          <a:latin typeface="Arial" pitchFamily="34" charset="0"/>
                          <a:ea typeface="+mn-ea"/>
                          <a:cs typeface="Arial" pitchFamily="34" charset="0"/>
                        </a:rPr>
                        <a:t>    projet</a:t>
                      </a:r>
                      <a:endParaRPr lang="fr-FR" sz="1600" b="0" kern="1200" dirty="0" smtClean="0">
                        <a:solidFill>
                          <a:schemeClr val="dk1"/>
                        </a:solidFill>
                        <a:latin typeface="Arial" pitchFamily="34" charset="0"/>
                        <a:ea typeface="+mn-ea"/>
                        <a:cs typeface="Arial" pitchFamily="34" charset="0"/>
                      </a:endParaRPr>
                    </a:p>
                  </a:txBody>
                  <a:tcPr>
                    <a:solidFill>
                      <a:srgbClr val="D0D8E8"/>
                    </a:solidFill>
                  </a:tcPr>
                </a:tc>
              </a:tr>
            </a:tbl>
          </a:graphicData>
        </a:graphic>
      </p:graphicFrame>
      <p:sp>
        <p:nvSpPr>
          <p:cNvPr id="6" name="Rectangle 2"/>
          <p:cNvSpPr txBox="1">
            <a:spLocks noChangeArrowheads="1"/>
          </p:cNvSpPr>
          <p:nvPr/>
        </p:nvSpPr>
        <p:spPr>
          <a:xfrm>
            <a:off x="1357290"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DEMARCHE PROGRESSIVE</a:t>
            </a:r>
            <a:endParaRPr kumimoji="0" lang="fr-FR" sz="2800" b="1" i="0" u="none" strike="noStrike" kern="1200" cap="none" spc="0" normalizeH="0" baseline="0" noProof="0" dirty="0" smtClean="0">
              <a:ln>
                <a:noFill/>
              </a:ln>
              <a:effectLst/>
              <a:uLnTx/>
              <a:uFillTx/>
              <a:latin typeface="+mj-lt"/>
              <a:ea typeface="+mj-ea"/>
              <a:cs typeface="+mj-cs"/>
            </a:endParaRPr>
          </a:p>
        </p:txBody>
      </p:sp>
      <p:sp>
        <p:nvSpPr>
          <p:cNvPr id="4" name="Espace réservé du numéro de diapositive 3"/>
          <p:cNvSpPr>
            <a:spLocks noGrp="1"/>
          </p:cNvSpPr>
          <p:nvPr>
            <p:ph type="sldNum" sz="quarter" idx="12"/>
          </p:nvPr>
        </p:nvSpPr>
        <p:spPr>
          <a:xfrm>
            <a:off x="7010400" y="6492875"/>
            <a:ext cx="2133600" cy="365125"/>
          </a:xfrm>
        </p:spPr>
        <p:txBody>
          <a:bodyPr vert="horz" lIns="91440" tIns="45720" rIns="91440" bIns="45720" rtlCol="0" anchor="ctr"/>
          <a:lstStyle/>
          <a:p>
            <a:r>
              <a:rPr lang="fr-FR" sz="2000" b="1" dirty="0" smtClean="0">
                <a:solidFill>
                  <a:schemeClr val="tx1"/>
                </a:solidFill>
              </a:rPr>
              <a:t>24</a:t>
            </a:r>
            <a:endParaRPr lang="fr-FR" sz="2000" b="1"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ASRO\AppData\Local\Microsoft\Windows\Temporary Internet Files\Content.IE5\VDJB909H\MC900438748[1].jpg"/>
          <p:cNvPicPr>
            <a:picLocks noChangeAspect="1" noChangeArrowheads="1"/>
          </p:cNvPicPr>
          <p:nvPr/>
        </p:nvPicPr>
        <p:blipFill>
          <a:blip r:embed="rId2" cstate="print"/>
          <a:srcRect/>
          <a:stretch>
            <a:fillRect/>
          </a:stretch>
        </p:blipFill>
        <p:spPr bwMode="auto">
          <a:xfrm>
            <a:off x="0" y="785794"/>
            <a:ext cx="9144000" cy="6072206"/>
          </a:xfrm>
          <a:prstGeom prst="rect">
            <a:avLst/>
          </a:prstGeom>
          <a:noFill/>
        </p:spPr>
      </p:pic>
      <p:sp>
        <p:nvSpPr>
          <p:cNvPr id="6" name="Titre 5"/>
          <p:cNvSpPr>
            <a:spLocks noGrp="1"/>
          </p:cNvSpPr>
          <p:nvPr>
            <p:ph type="title"/>
          </p:nvPr>
        </p:nvSpPr>
        <p:spPr>
          <a:xfrm>
            <a:off x="0" y="0"/>
            <a:ext cx="9144000" cy="857232"/>
          </a:xfrm>
        </p:spPr>
        <p:txBody>
          <a:bodyPr>
            <a:noAutofit/>
          </a:bodyPr>
          <a:lstStyle/>
          <a:p>
            <a:pPr lvl="0"/>
            <a:r>
              <a:rPr lang="fr-FR" sz="3600" b="1" dirty="0" smtClean="0">
                <a:solidFill>
                  <a:srgbClr val="FF0000"/>
                </a:solidFill>
              </a:rPr>
              <a:t>L’Homme, au centre de nos préoccupations</a:t>
            </a:r>
            <a:endParaRPr lang="fr-FR" sz="36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ASRO\AppData\Local\Microsoft\Windows\Temporary Internet Files\Content.IE5\VDJB909H\MC900438748[1].jpg"/>
          <p:cNvPicPr>
            <a:picLocks noChangeAspect="1" noChangeArrowheads="1"/>
          </p:cNvPicPr>
          <p:nvPr/>
        </p:nvPicPr>
        <p:blipFill>
          <a:blip r:embed="rId2" cstate="print"/>
          <a:srcRect/>
          <a:stretch>
            <a:fillRect/>
          </a:stretch>
        </p:blipFill>
        <p:spPr bwMode="auto">
          <a:xfrm>
            <a:off x="0" y="928646"/>
            <a:ext cx="9144000" cy="5929354"/>
          </a:xfrm>
          <a:prstGeom prst="rect">
            <a:avLst/>
          </a:prstGeom>
          <a:noFill/>
        </p:spPr>
      </p:pic>
      <p:sp>
        <p:nvSpPr>
          <p:cNvPr id="6" name="Titre 5"/>
          <p:cNvSpPr>
            <a:spLocks noGrp="1"/>
          </p:cNvSpPr>
          <p:nvPr>
            <p:ph type="title"/>
          </p:nvPr>
        </p:nvSpPr>
        <p:spPr>
          <a:xfrm>
            <a:off x="0" y="0"/>
            <a:ext cx="9144000" cy="857232"/>
          </a:xfrm>
        </p:spPr>
        <p:txBody>
          <a:bodyPr>
            <a:noAutofit/>
          </a:bodyPr>
          <a:lstStyle/>
          <a:p>
            <a:pPr lvl="0"/>
            <a:r>
              <a:rPr lang="fr-FR" sz="3600" b="1" dirty="0" smtClean="0">
                <a:solidFill>
                  <a:srgbClr val="000099"/>
                </a:solidFill>
              </a:rPr>
              <a:t>VII.3. Défis majeurs</a:t>
            </a:r>
            <a:endParaRPr lang="fr-FR" sz="3600" b="1" dirty="0">
              <a:solidFill>
                <a:srgbClr val="FF0000"/>
              </a:solidFill>
            </a:endParaRPr>
          </a:p>
        </p:txBody>
      </p:sp>
      <p:sp>
        <p:nvSpPr>
          <p:cNvPr id="7" name="ZoneTexte 6"/>
          <p:cNvSpPr txBox="1"/>
          <p:nvPr/>
        </p:nvSpPr>
        <p:spPr>
          <a:xfrm>
            <a:off x="1643042" y="4071942"/>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URBAIN</a:t>
            </a:r>
            <a:endParaRPr lang="fr-FR" sz="28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714348" y="1428736"/>
          <a:ext cx="7858180" cy="5199888"/>
        </p:xfrm>
        <a:graphic>
          <a:graphicData uri="http://schemas.openxmlformats.org/drawingml/2006/table">
            <a:tbl>
              <a:tblPr firstRow="1" bandRow="1">
                <a:tableStyleId>{5C22544A-7EE6-4342-B048-85BDC9FD1C3A}</a:tableStyleId>
              </a:tblPr>
              <a:tblGrid>
                <a:gridCol w="7858180"/>
              </a:tblGrid>
              <a:tr h="370840">
                <a:tc>
                  <a:txBody>
                    <a:bodyPr/>
                    <a:lstStyle/>
                    <a:p>
                      <a:pPr marL="0" algn="l" defTabSz="914400" rtl="0" eaLnBrk="1" latinLnBrk="0" hangingPunct="1">
                        <a:buFont typeface="Wingdings" pitchFamily="2" charset="2"/>
                        <a:buChar char="Ø"/>
                      </a:pPr>
                      <a:r>
                        <a:rPr lang="fr-FR" sz="1600" b="1" kern="1200" baseline="0" dirty="0" smtClean="0">
                          <a:solidFill>
                            <a:schemeClr val="tx1"/>
                          </a:solidFill>
                          <a:latin typeface="Arial" pitchFamily="34" charset="0"/>
                          <a:ea typeface="+mn-ea"/>
                          <a:cs typeface="Arial" pitchFamily="34" charset="0"/>
                        </a:rPr>
                        <a:t> Constat général</a:t>
                      </a:r>
                    </a:p>
                    <a:p>
                      <a:pPr marL="0" algn="l" defTabSz="914400" rtl="0" eaLnBrk="1" latinLnBrk="0" hangingPunct="1">
                        <a:buFont typeface="Wingdings" pitchFamily="2" charset="2"/>
                        <a:buNone/>
                      </a:pPr>
                      <a:endParaRPr lang="fr-FR" sz="800" b="1" kern="1200" baseline="0" dirty="0" smtClean="0">
                        <a:solidFill>
                          <a:schemeClr val="tx1"/>
                        </a:solidFill>
                        <a:latin typeface="Arial" pitchFamily="34" charset="0"/>
                        <a:ea typeface="+mn-ea"/>
                        <a:cs typeface="Arial" pitchFamily="34" charset="0"/>
                      </a:endParaRP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Population essentiellement urbaine</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Pauvreté essentiellement urbaine</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Conséquences : chômage élevé, exode rural, bidonvilisation, insuffisance infrastructure/services sociaux de base</a:t>
                      </a:r>
                    </a:p>
                  </a:txBody>
                  <a:tcPr>
                    <a:solidFill>
                      <a:srgbClr val="D0D8E8"/>
                    </a:solidFill>
                  </a:tcPr>
                </a:tc>
              </a:tr>
              <a:tr h="370840">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itchFamily="2" charset="2"/>
                        <a:buChar char="Ø"/>
                        <a:tabLst/>
                        <a:defRPr/>
                      </a:pPr>
                      <a:r>
                        <a:rPr lang="fr-FR" sz="1600" b="1" kern="1200" baseline="0" dirty="0" smtClean="0">
                          <a:solidFill>
                            <a:schemeClr val="tx1"/>
                          </a:solidFill>
                          <a:latin typeface="Arial" pitchFamily="34" charset="0"/>
                          <a:ea typeface="+mn-ea"/>
                          <a:cs typeface="Arial" pitchFamily="34" charset="0"/>
                        </a:rPr>
                        <a:t> Contraintes du développement urbain</a:t>
                      </a:r>
                    </a:p>
                    <a:p>
                      <a:pPr marL="342900" marR="0" lvl="0" indent="-342900" algn="l" defTabSz="914400" rtl="0" eaLnBrk="1" fontAlgn="auto" latinLnBrk="0" hangingPunct="1">
                        <a:lnSpc>
                          <a:spcPct val="115000"/>
                        </a:lnSpc>
                        <a:spcBef>
                          <a:spcPts val="0"/>
                        </a:spcBef>
                        <a:spcAft>
                          <a:spcPts val="0"/>
                        </a:spcAft>
                        <a:buClrTx/>
                        <a:buSzTx/>
                        <a:buFont typeface="Wingdings" pitchFamily="2" charset="2"/>
                        <a:buNone/>
                        <a:tabLst/>
                        <a:defRPr/>
                      </a:pPr>
                      <a:endParaRPr lang="fr-FR" sz="800" b="1" kern="1200" baseline="0" dirty="0" smtClean="0">
                        <a:solidFill>
                          <a:schemeClr val="tx1"/>
                        </a:solidFill>
                        <a:latin typeface="Arial" pitchFamily="34" charset="0"/>
                        <a:ea typeface="+mn-ea"/>
                        <a:cs typeface="Arial" pitchFamily="34" charset="0"/>
                      </a:endParaRP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Croissance urbaine à maîtriser </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Economie urbaine : dépendance extérieur, insuffisance emploi</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Gestion urbaine : faible niveau d’encadrement, quartiers spontanés et </a:t>
                      </a:r>
                    </a:p>
                    <a:p>
                      <a:pPr marL="365125" indent="0" algn="l" defTabSz="914400" rtl="0" eaLnBrk="1" latinLnBrk="0" hangingPunct="1">
                        <a:buFont typeface="Wingdings" pitchFamily="2" charset="2"/>
                        <a:buNone/>
                      </a:pPr>
                      <a:r>
                        <a:rPr lang="fr-FR" sz="1600" b="1" kern="1200" baseline="0" dirty="0" smtClean="0">
                          <a:solidFill>
                            <a:schemeClr val="tx1"/>
                          </a:solidFill>
                          <a:latin typeface="Arial" pitchFamily="34" charset="0"/>
                          <a:ea typeface="+mn-ea"/>
                          <a:cs typeface="Arial" pitchFamily="34" charset="0"/>
                        </a:rPr>
                        <a:t>    précaires</a:t>
                      </a:r>
                    </a:p>
                  </a:txBody>
                  <a:tcPr marL="68580" marR="68580" marT="0" marB="0">
                    <a:solidFill>
                      <a:srgbClr val="E9EDF4"/>
                    </a:solidFill>
                  </a:tcPr>
                </a:tc>
              </a:tr>
              <a:tr h="370840">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itchFamily="2" charset="2"/>
                        <a:buChar char="Ø"/>
                        <a:tabLst/>
                        <a:defRPr/>
                      </a:pPr>
                      <a:r>
                        <a:rPr lang="fr-FR" sz="1600" b="1" kern="1200" baseline="0" dirty="0" smtClean="0">
                          <a:solidFill>
                            <a:schemeClr val="tx1"/>
                          </a:solidFill>
                          <a:latin typeface="Arial" pitchFamily="34" charset="0"/>
                          <a:ea typeface="+mn-ea"/>
                          <a:cs typeface="Arial" pitchFamily="34" charset="0"/>
                        </a:rPr>
                        <a:t> Contributions de l’ADDS à ce défi</a:t>
                      </a:r>
                    </a:p>
                    <a:p>
                      <a:pPr marL="342900" marR="0" lvl="0" indent="-342900" algn="l" defTabSz="914400" rtl="0" eaLnBrk="1" fontAlgn="auto" latinLnBrk="0" hangingPunct="1">
                        <a:lnSpc>
                          <a:spcPct val="115000"/>
                        </a:lnSpc>
                        <a:spcBef>
                          <a:spcPts val="0"/>
                        </a:spcBef>
                        <a:spcAft>
                          <a:spcPts val="0"/>
                        </a:spcAft>
                        <a:buClrTx/>
                        <a:buSzTx/>
                        <a:buFont typeface="Wingdings" pitchFamily="2" charset="2"/>
                        <a:buNone/>
                        <a:tabLst/>
                        <a:defRPr/>
                      </a:pPr>
                      <a:endParaRPr lang="fr-FR" sz="800" b="1" kern="1200" baseline="0" dirty="0" smtClean="0">
                        <a:solidFill>
                          <a:schemeClr val="tx1"/>
                        </a:solidFill>
                        <a:latin typeface="Arial" pitchFamily="34" charset="0"/>
                        <a:ea typeface="+mn-ea"/>
                        <a:cs typeface="Arial" pitchFamily="34" charset="0"/>
                      </a:endParaRP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Outils de planification</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Renforcement de capacités institutionnelles et techniques des acteurs chargés de la gestion des villes</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Projet de développement urbain intégré des quartiers défavorisés</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Appui aux programmes de résorption des poches insalubres (partenariat aves SEL, FDH, CPEC)</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Aménagement et revalorisation des places </a:t>
                      </a:r>
                      <a:r>
                        <a:rPr lang="fr-FR" sz="1600" b="1" kern="1200" baseline="0" dirty="0" err="1" smtClean="0">
                          <a:solidFill>
                            <a:schemeClr val="tx1"/>
                          </a:solidFill>
                          <a:latin typeface="Arial" pitchFamily="34" charset="0"/>
                          <a:ea typeface="+mn-ea"/>
                          <a:cs typeface="Arial" pitchFamily="34" charset="0"/>
                        </a:rPr>
                        <a:t>Harbi</a:t>
                      </a:r>
                      <a:r>
                        <a:rPr lang="fr-FR" sz="1600" b="1" kern="1200" baseline="0" dirty="0" smtClean="0">
                          <a:solidFill>
                            <a:schemeClr val="tx1"/>
                          </a:solidFill>
                          <a:latin typeface="Arial" pitchFamily="34" charset="0"/>
                          <a:ea typeface="+mn-ea"/>
                          <a:cs typeface="Arial" pitchFamily="34" charset="0"/>
                        </a:rPr>
                        <a:t>, 27 juin et leurs environs</a:t>
                      </a:r>
                    </a:p>
                    <a:p>
                      <a:pPr marL="365125" indent="0" algn="l" defTabSz="914400" rtl="0" eaLnBrk="1" latinLnBrk="0" hangingPunct="1">
                        <a:buFont typeface="Wingdings" pitchFamily="2" charset="2"/>
                        <a:buChar char="ü"/>
                      </a:pPr>
                      <a:r>
                        <a:rPr lang="fr-FR" sz="1600" b="1" kern="1200" baseline="0" dirty="0" smtClean="0">
                          <a:solidFill>
                            <a:schemeClr val="tx1"/>
                          </a:solidFill>
                          <a:latin typeface="Arial" pitchFamily="34" charset="0"/>
                          <a:ea typeface="+mn-ea"/>
                          <a:cs typeface="Arial" pitchFamily="34" charset="0"/>
                        </a:rPr>
                        <a:t> Gestion intégré des déchets solides des villes</a:t>
                      </a:r>
                    </a:p>
                  </a:txBody>
                  <a:tcPr marL="68580" marR="68580" marT="0" marB="0">
                    <a:solidFill>
                      <a:srgbClr val="E9EDF4"/>
                    </a:solidFill>
                  </a:tcPr>
                </a:tc>
              </a:tr>
            </a:tbl>
          </a:graphicData>
        </a:graphic>
      </p:graphicFrame>
      <p:sp>
        <p:nvSpPr>
          <p:cNvPr id="4" name="Rectangle 2"/>
          <p:cNvSpPr txBox="1">
            <a:spLocks noChangeArrowheads="1"/>
          </p:cNvSpPr>
          <p:nvPr/>
        </p:nvSpPr>
        <p:spPr>
          <a:xfrm>
            <a:off x="1000100" y="214290"/>
            <a:ext cx="7143800" cy="1143000"/>
          </a:xfrm>
          <a:prstGeom prst="rect">
            <a:avLst/>
          </a:prstGeom>
          <a:solidFill>
            <a:schemeClr val="accent1"/>
          </a:solidFill>
        </p:spPr>
        <p:txBody>
          <a:bodyPr vert="horz" lIns="91440" tIns="45720" rIns="91440" bIns="45720" rtlCol="0" anchor="ctr">
            <a:noAutofit/>
          </a:bodyPr>
          <a:lstStyle/>
          <a:p>
            <a:pPr algn="ctr"/>
            <a:r>
              <a:rPr lang="fr-FR" sz="2800" b="1" dirty="0" smtClean="0"/>
              <a:t>DEFI DU DEVELOPPEMENT URBAIN</a:t>
            </a:r>
            <a:endParaRPr lang="fr-FR" sz="28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ASRO\AppData\Local\Microsoft\Windows\Temporary Internet Files\Content.IE5\VDJB909H\MC900438748[1].jpg"/>
          <p:cNvPicPr>
            <a:picLocks noChangeAspect="1" noChangeArrowheads="1"/>
          </p:cNvPicPr>
          <p:nvPr/>
        </p:nvPicPr>
        <p:blipFill>
          <a:blip r:embed="rId2" cstate="print"/>
          <a:srcRect/>
          <a:stretch>
            <a:fillRect/>
          </a:stretch>
        </p:blipFill>
        <p:spPr bwMode="auto">
          <a:xfrm>
            <a:off x="0" y="928646"/>
            <a:ext cx="9144000" cy="5929354"/>
          </a:xfrm>
          <a:prstGeom prst="rect">
            <a:avLst/>
          </a:prstGeom>
          <a:noFill/>
        </p:spPr>
      </p:pic>
      <p:sp>
        <p:nvSpPr>
          <p:cNvPr id="6" name="Titre 5"/>
          <p:cNvSpPr>
            <a:spLocks noGrp="1"/>
          </p:cNvSpPr>
          <p:nvPr>
            <p:ph type="title"/>
          </p:nvPr>
        </p:nvSpPr>
        <p:spPr>
          <a:xfrm>
            <a:off x="0" y="0"/>
            <a:ext cx="9144000" cy="857232"/>
          </a:xfrm>
        </p:spPr>
        <p:txBody>
          <a:bodyPr>
            <a:noAutofit/>
          </a:bodyPr>
          <a:lstStyle/>
          <a:p>
            <a:pPr lvl="0"/>
            <a:r>
              <a:rPr lang="fr-FR" sz="3600" b="1" dirty="0" smtClean="0">
                <a:solidFill>
                  <a:srgbClr val="000099"/>
                </a:solidFill>
              </a:rPr>
              <a:t>VII.3. Défis majeurs</a:t>
            </a:r>
            <a:endParaRPr lang="fr-FR" sz="3600" b="1" dirty="0">
              <a:solidFill>
                <a:srgbClr val="FF0000"/>
              </a:solidFill>
            </a:endParaRPr>
          </a:p>
        </p:txBody>
      </p:sp>
      <p:sp>
        <p:nvSpPr>
          <p:cNvPr id="7" name="ZoneTexte 6"/>
          <p:cNvSpPr txBox="1"/>
          <p:nvPr/>
        </p:nvSpPr>
        <p:spPr>
          <a:xfrm>
            <a:off x="1643042" y="4071942"/>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URBAIN</a:t>
            </a:r>
            <a:endParaRPr lang="fr-FR" sz="2800" b="1" dirty="0"/>
          </a:p>
        </p:txBody>
      </p:sp>
      <p:sp>
        <p:nvSpPr>
          <p:cNvPr id="5" name="ZoneTexte 4"/>
          <p:cNvSpPr txBox="1"/>
          <p:nvPr/>
        </p:nvSpPr>
        <p:spPr>
          <a:xfrm>
            <a:off x="5286380" y="4000504"/>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RURAL</a:t>
            </a:r>
            <a:endParaRPr lang="fr-FR" sz="28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214282" y="1714488"/>
          <a:ext cx="3786214" cy="4483422"/>
        </p:xfrm>
        <a:graphic>
          <a:graphicData uri="http://schemas.openxmlformats.org/drawingml/2006/table">
            <a:tbl>
              <a:tblPr firstRow="1" bandRow="1">
                <a:tableStyleId>{5C22544A-7EE6-4342-B048-85BDC9FD1C3A}</a:tableStyleId>
              </a:tblPr>
              <a:tblGrid>
                <a:gridCol w="3786214"/>
              </a:tblGrid>
              <a:tr h="642942">
                <a:tc>
                  <a:txBody>
                    <a:bodyPr/>
                    <a:lstStyle/>
                    <a:p>
                      <a:pPr>
                        <a:buFont typeface="Wingdings" pitchFamily="2" charset="2"/>
                        <a:buNone/>
                      </a:pPr>
                      <a:endParaRPr lang="fr-FR" sz="800" b="1" dirty="0" smtClean="0">
                        <a:solidFill>
                          <a:schemeClr val="tx1"/>
                        </a:solidFill>
                        <a:latin typeface="Arial" pitchFamily="34" charset="0"/>
                        <a:cs typeface="Arial" pitchFamily="34" charset="0"/>
                      </a:endParaRPr>
                    </a:p>
                    <a:p>
                      <a:pPr>
                        <a:buFont typeface="Wingdings" pitchFamily="2" charset="2"/>
                        <a:buChar char="Ø"/>
                      </a:pPr>
                      <a:r>
                        <a:rPr lang="fr-FR" sz="1600" b="1" dirty="0" smtClean="0">
                          <a:solidFill>
                            <a:schemeClr val="tx1"/>
                          </a:solidFill>
                          <a:latin typeface="Arial" pitchFamily="34" charset="0"/>
                          <a:cs typeface="Arial" pitchFamily="34" charset="0"/>
                        </a:rPr>
                        <a:t> Amélioration des revenus </a:t>
                      </a:r>
                    </a:p>
                    <a:p>
                      <a:pPr>
                        <a:buFont typeface="Wingdings" pitchFamily="2" charset="2"/>
                        <a:buNone/>
                      </a:pPr>
                      <a:endParaRPr lang="fr-FR" sz="800" b="1" dirty="0">
                        <a:solidFill>
                          <a:schemeClr val="tx1"/>
                        </a:solidFill>
                        <a:latin typeface="Arial" pitchFamily="34" charset="0"/>
                        <a:cs typeface="Arial" pitchFamily="34" charset="0"/>
                      </a:endParaRPr>
                    </a:p>
                  </a:txBody>
                  <a:tcPr>
                    <a:solidFill>
                      <a:srgbClr val="E9EDF4"/>
                    </a:solidFill>
                  </a:tcPr>
                </a:tc>
              </a:tr>
              <a:tr h="547691">
                <a:tc>
                  <a:txBody>
                    <a:bodyPr/>
                    <a:lstStyle/>
                    <a:p>
                      <a:pPr>
                        <a:buFont typeface="Wingdings" pitchFamily="2" charset="2"/>
                        <a:buNone/>
                      </a:pPr>
                      <a:r>
                        <a:rPr lang="fr-FR" sz="800" b="1" dirty="0" smtClean="0">
                          <a:solidFill>
                            <a:schemeClr val="tx1"/>
                          </a:solidFill>
                          <a:latin typeface="Arial" pitchFamily="34" charset="0"/>
                          <a:cs typeface="Arial" pitchFamily="34" charset="0"/>
                        </a:rPr>
                        <a:t> </a:t>
                      </a:r>
                    </a:p>
                    <a:p>
                      <a:pPr>
                        <a:buFont typeface="Wingdings" pitchFamily="2" charset="2"/>
                        <a:buChar char="Ø"/>
                      </a:pPr>
                      <a:r>
                        <a:rPr lang="fr-FR" sz="1600" b="1" dirty="0" smtClean="0">
                          <a:solidFill>
                            <a:schemeClr val="tx1"/>
                          </a:solidFill>
                          <a:latin typeface="Arial" pitchFamily="34" charset="0"/>
                          <a:cs typeface="Arial" pitchFamily="34" charset="0"/>
                        </a:rPr>
                        <a:t> Maîtrise de l’eau</a:t>
                      </a:r>
                    </a:p>
                    <a:p>
                      <a:pPr>
                        <a:buFont typeface="Wingdings" pitchFamily="2" charset="2"/>
                        <a:buNone/>
                      </a:pPr>
                      <a:endParaRPr lang="fr-FR" sz="800" b="1" dirty="0">
                        <a:solidFill>
                          <a:schemeClr val="tx1"/>
                        </a:solidFill>
                        <a:latin typeface="Arial" pitchFamily="34" charset="0"/>
                        <a:cs typeface="Arial" pitchFamily="34" charset="0"/>
                      </a:endParaRPr>
                    </a:p>
                  </a:txBody>
                  <a:tcPr>
                    <a:solidFill>
                      <a:srgbClr val="D0D8E8"/>
                    </a:solidFill>
                  </a:tcPr>
                </a:tc>
              </a:tr>
              <a:tr h="563888">
                <a:tc>
                  <a:txBody>
                    <a:bodyPr/>
                    <a:lstStyle/>
                    <a:p>
                      <a:pPr>
                        <a:buFont typeface="Wingdings" pitchFamily="2" charset="2"/>
                        <a:buNone/>
                      </a:pPr>
                      <a:r>
                        <a:rPr lang="fr-FR" sz="800" b="1" dirty="0" smtClean="0">
                          <a:solidFill>
                            <a:schemeClr val="tx1"/>
                          </a:solidFill>
                          <a:latin typeface="Arial" pitchFamily="34" charset="0"/>
                          <a:cs typeface="Arial" pitchFamily="34" charset="0"/>
                        </a:rPr>
                        <a:t> </a:t>
                      </a:r>
                    </a:p>
                    <a:p>
                      <a:pPr>
                        <a:buFont typeface="Wingdings" pitchFamily="2" charset="2"/>
                        <a:buChar char="Ø"/>
                      </a:pPr>
                      <a:r>
                        <a:rPr lang="fr-FR" sz="1600" b="1" dirty="0" smtClean="0">
                          <a:solidFill>
                            <a:schemeClr val="tx1"/>
                          </a:solidFill>
                          <a:latin typeface="Arial" pitchFamily="34" charset="0"/>
                          <a:cs typeface="Arial" pitchFamily="34" charset="0"/>
                        </a:rPr>
                        <a:t> Entreprenariat rural</a:t>
                      </a:r>
                    </a:p>
                    <a:p>
                      <a:pPr>
                        <a:buFont typeface="Wingdings" pitchFamily="2" charset="2"/>
                        <a:buNone/>
                      </a:pPr>
                      <a:endParaRPr lang="fr-FR" sz="800" b="1" dirty="0">
                        <a:solidFill>
                          <a:schemeClr val="tx1"/>
                        </a:solidFill>
                        <a:latin typeface="Arial" pitchFamily="34" charset="0"/>
                        <a:cs typeface="Arial" pitchFamily="34" charset="0"/>
                      </a:endParaRPr>
                    </a:p>
                  </a:txBody>
                  <a:tcPr>
                    <a:solidFill>
                      <a:srgbClr val="E9EDF4"/>
                    </a:solidFill>
                  </a:tcPr>
                </a:tc>
              </a:tr>
              <a:tr h="556272">
                <a:tc>
                  <a:txBody>
                    <a:bodyPr/>
                    <a:lstStyle/>
                    <a:p>
                      <a:pPr>
                        <a:buFont typeface="Wingdings" pitchFamily="2" charset="2"/>
                        <a:buNone/>
                      </a:pPr>
                      <a:r>
                        <a:rPr lang="fr-FR" sz="800" b="1" dirty="0" smtClean="0">
                          <a:solidFill>
                            <a:schemeClr val="tx1"/>
                          </a:solidFill>
                          <a:latin typeface="Arial" pitchFamily="34" charset="0"/>
                          <a:cs typeface="Arial" pitchFamily="34" charset="0"/>
                        </a:rPr>
                        <a:t> </a:t>
                      </a:r>
                    </a:p>
                    <a:p>
                      <a:pPr>
                        <a:buFont typeface="Wingdings" pitchFamily="2" charset="2"/>
                        <a:buChar char="Ø"/>
                      </a:pPr>
                      <a:r>
                        <a:rPr lang="fr-FR" sz="1600" b="1" dirty="0" smtClean="0">
                          <a:solidFill>
                            <a:schemeClr val="tx1"/>
                          </a:solidFill>
                          <a:latin typeface="Arial" pitchFamily="34" charset="0"/>
                          <a:cs typeface="Arial" pitchFamily="34" charset="0"/>
                        </a:rPr>
                        <a:t> Sédentarisation</a:t>
                      </a:r>
                    </a:p>
                    <a:p>
                      <a:pPr>
                        <a:buFont typeface="Wingdings" pitchFamily="2" charset="2"/>
                        <a:buNone/>
                      </a:pPr>
                      <a:endParaRPr lang="fr-FR" sz="800" b="1" dirty="0">
                        <a:solidFill>
                          <a:schemeClr val="tx1"/>
                        </a:solidFill>
                        <a:latin typeface="Arial" pitchFamily="34" charset="0"/>
                        <a:cs typeface="Arial" pitchFamily="34" charset="0"/>
                      </a:endParaRPr>
                    </a:p>
                  </a:txBody>
                  <a:tcPr>
                    <a:solidFill>
                      <a:srgbClr val="D0D8E8"/>
                    </a:solidFill>
                  </a:tcPr>
                </a:tc>
              </a:tr>
              <a:tr h="556271">
                <a:tc>
                  <a:txBody>
                    <a:bodyPr/>
                    <a:lstStyle/>
                    <a:p>
                      <a:pPr>
                        <a:buFont typeface="Wingdings" pitchFamily="2" charset="2"/>
                        <a:buNone/>
                      </a:pPr>
                      <a:endParaRPr lang="fr-FR" sz="800" b="1" dirty="0" smtClean="0">
                        <a:solidFill>
                          <a:schemeClr val="tx1"/>
                        </a:solidFill>
                        <a:latin typeface="Arial" pitchFamily="34" charset="0"/>
                        <a:cs typeface="Arial" pitchFamily="34" charset="0"/>
                      </a:endParaRPr>
                    </a:p>
                    <a:p>
                      <a:pPr>
                        <a:buFont typeface="Wingdings" pitchFamily="2" charset="2"/>
                        <a:buChar char="Ø"/>
                      </a:pPr>
                      <a:r>
                        <a:rPr lang="fr-FR" sz="1600" b="1" dirty="0" smtClean="0">
                          <a:solidFill>
                            <a:schemeClr val="tx1"/>
                          </a:solidFill>
                          <a:latin typeface="Arial" pitchFamily="34" charset="0"/>
                          <a:cs typeface="Arial" pitchFamily="34" charset="0"/>
                        </a:rPr>
                        <a:t> Approche filière</a:t>
                      </a:r>
                    </a:p>
                    <a:p>
                      <a:pPr>
                        <a:buFont typeface="Wingdings" pitchFamily="2" charset="2"/>
                        <a:buNone/>
                      </a:pPr>
                      <a:endParaRPr lang="fr-FR" sz="800" b="1" dirty="0">
                        <a:solidFill>
                          <a:schemeClr val="tx1"/>
                        </a:solidFill>
                        <a:latin typeface="Arial" pitchFamily="34" charset="0"/>
                        <a:cs typeface="Arial" pitchFamily="34" charset="0"/>
                      </a:endParaRPr>
                    </a:p>
                  </a:txBody>
                  <a:tcPr>
                    <a:solidFill>
                      <a:srgbClr val="E9EDF4"/>
                    </a:solidFill>
                  </a:tcPr>
                </a:tc>
              </a:tr>
              <a:tr h="477217">
                <a:tc>
                  <a:txBody>
                    <a:bodyPr/>
                    <a:lstStyle/>
                    <a:p>
                      <a:pPr>
                        <a:buFont typeface="Wingdings" pitchFamily="2" charset="2"/>
                        <a:buNone/>
                      </a:pPr>
                      <a:endParaRPr lang="fr-FR" sz="800" b="1" dirty="0" smtClean="0">
                        <a:solidFill>
                          <a:schemeClr val="tx1"/>
                        </a:solidFill>
                        <a:latin typeface="Arial" pitchFamily="34" charset="0"/>
                        <a:cs typeface="Arial" pitchFamily="34" charset="0"/>
                      </a:endParaRPr>
                    </a:p>
                    <a:p>
                      <a:pPr>
                        <a:buFont typeface="Wingdings" pitchFamily="2" charset="2"/>
                        <a:buChar char="Ø"/>
                      </a:pPr>
                      <a:r>
                        <a:rPr lang="fr-FR" sz="1600" b="1" dirty="0" smtClean="0">
                          <a:solidFill>
                            <a:schemeClr val="tx1"/>
                          </a:solidFill>
                          <a:latin typeface="Arial" pitchFamily="34" charset="0"/>
                          <a:cs typeface="Arial" pitchFamily="34" charset="0"/>
                        </a:rPr>
                        <a:t> Micro finance</a:t>
                      </a:r>
                      <a:endParaRPr lang="fr-FR" sz="1600" b="1" dirty="0">
                        <a:solidFill>
                          <a:schemeClr val="tx1"/>
                        </a:solidFill>
                        <a:latin typeface="Arial" pitchFamily="34" charset="0"/>
                        <a:cs typeface="Arial" pitchFamily="34" charset="0"/>
                      </a:endParaRPr>
                    </a:p>
                    <a:p>
                      <a:pPr>
                        <a:buFont typeface="Wingdings" pitchFamily="2" charset="2"/>
                        <a:buNone/>
                      </a:pPr>
                      <a:endParaRPr lang="fr-FR" sz="800" b="1" dirty="0" smtClean="0">
                        <a:solidFill>
                          <a:schemeClr val="tx1"/>
                        </a:solidFill>
                        <a:latin typeface="Arial" pitchFamily="34" charset="0"/>
                        <a:cs typeface="Arial" pitchFamily="34" charset="0"/>
                      </a:endParaRPr>
                    </a:p>
                  </a:txBody>
                  <a:tcPr>
                    <a:solidFill>
                      <a:srgbClr val="D0D8E8"/>
                    </a:solidFill>
                  </a:tcPr>
                </a:tc>
              </a:tr>
              <a:tr h="47721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kern="1200" dirty="0" smtClean="0">
                          <a:solidFill>
                            <a:schemeClr val="tx1"/>
                          </a:solidFill>
                          <a:latin typeface="Arial" pitchFamily="34" charset="0"/>
                          <a:ea typeface="+mn-ea"/>
                          <a:cs typeface="Arial" pitchFamily="34" charset="0"/>
                        </a:rPr>
                        <a:t> Renforcement de la résilience</a:t>
                      </a:r>
                      <a:r>
                        <a:rPr lang="fr-FR" sz="1600" b="1" kern="1200" baseline="0" dirty="0" smtClean="0">
                          <a:solidFill>
                            <a:schemeClr val="tx1"/>
                          </a:solidFill>
                          <a:latin typeface="Arial" pitchFamily="34" charset="0"/>
                          <a:ea typeface="+mn-ea"/>
                          <a:cs typeface="Arial" pitchFamily="34" charset="0"/>
                        </a:rPr>
                        <a:t> des populations face à la sécheresse chronique</a:t>
                      </a:r>
                      <a:endParaRPr lang="fr-FR" sz="1600" b="1" kern="1200" dirty="0" smtClean="0">
                        <a:solidFill>
                          <a:schemeClr val="tx1"/>
                        </a:solidFill>
                        <a:latin typeface="Arial" pitchFamily="34" charset="0"/>
                        <a:ea typeface="+mn-ea"/>
                        <a:cs typeface="Arial" pitchFamily="34" charset="0"/>
                      </a:endParaRPr>
                    </a:p>
                    <a:p>
                      <a:pPr>
                        <a:buFont typeface="Wingdings" pitchFamily="2" charset="2"/>
                        <a:buNone/>
                      </a:pPr>
                      <a:endParaRPr lang="fr-FR" sz="800" b="1" dirty="0" smtClean="0">
                        <a:solidFill>
                          <a:schemeClr val="tx1"/>
                        </a:solidFill>
                        <a:latin typeface="Arial" pitchFamily="34" charset="0"/>
                        <a:cs typeface="Arial" pitchFamily="34" charset="0"/>
                      </a:endParaRPr>
                    </a:p>
                  </a:txBody>
                  <a:tcPr>
                    <a:solidFill>
                      <a:srgbClr val="D0D8E8"/>
                    </a:solidFill>
                  </a:tcPr>
                </a:tc>
              </a:tr>
            </a:tbl>
          </a:graphicData>
        </a:graphic>
      </p:graphicFrame>
      <p:pic>
        <p:nvPicPr>
          <p:cNvPr id="3" name="Picture 2" descr="E:\photos\sesn region\secretaire de la solidarite\IMG_6938.jpg"/>
          <p:cNvPicPr>
            <a:picLocks noChangeAspect="1" noChangeArrowheads="1"/>
          </p:cNvPicPr>
          <p:nvPr/>
        </p:nvPicPr>
        <p:blipFill>
          <a:blip r:embed="rId2" cstate="print"/>
          <a:srcRect/>
          <a:stretch>
            <a:fillRect/>
          </a:stretch>
        </p:blipFill>
        <p:spPr bwMode="auto">
          <a:xfrm rot="20991810">
            <a:off x="5018689" y="4905431"/>
            <a:ext cx="3164298" cy="2109532"/>
          </a:xfrm>
          <a:prstGeom prst="rect">
            <a:avLst/>
          </a:prstGeom>
          <a:noFill/>
        </p:spPr>
      </p:pic>
      <p:pic>
        <p:nvPicPr>
          <p:cNvPr id="4" name="Image 3" descr="E:\brochure communiction\foto affiche\lutte contre la soif\Photo 375.jpg"/>
          <p:cNvPicPr/>
          <p:nvPr/>
        </p:nvPicPr>
        <p:blipFill>
          <a:blip r:embed="rId3" cstate="print"/>
          <a:srcRect/>
          <a:stretch>
            <a:fillRect/>
          </a:stretch>
        </p:blipFill>
        <p:spPr bwMode="auto">
          <a:xfrm rot="821609">
            <a:off x="6156240" y="3018519"/>
            <a:ext cx="2799166" cy="1929437"/>
          </a:xfrm>
          <a:prstGeom prst="rect">
            <a:avLst/>
          </a:prstGeom>
          <a:noFill/>
          <a:ln w="9525">
            <a:noFill/>
            <a:miter lim="800000"/>
            <a:headEnd/>
            <a:tailEnd/>
          </a:ln>
        </p:spPr>
      </p:pic>
      <p:pic>
        <p:nvPicPr>
          <p:cNvPr id="5" name="Image 4" descr="E:\photos\photos DI\Photo 337.jpg"/>
          <p:cNvPicPr/>
          <p:nvPr/>
        </p:nvPicPr>
        <p:blipFill>
          <a:blip r:embed="rId4" cstate="print"/>
          <a:srcRect/>
          <a:stretch>
            <a:fillRect/>
          </a:stretch>
        </p:blipFill>
        <p:spPr bwMode="auto">
          <a:xfrm rot="20658504">
            <a:off x="4215763" y="1485766"/>
            <a:ext cx="2807484" cy="1978731"/>
          </a:xfrm>
          <a:prstGeom prst="rect">
            <a:avLst/>
          </a:prstGeom>
          <a:noFill/>
          <a:ln w="9525">
            <a:noFill/>
            <a:miter lim="800000"/>
            <a:headEnd/>
            <a:tailEnd/>
          </a:ln>
        </p:spPr>
      </p:pic>
      <p:sp>
        <p:nvSpPr>
          <p:cNvPr id="7" name="Rectangle 2"/>
          <p:cNvSpPr txBox="1">
            <a:spLocks noChangeArrowheads="1"/>
          </p:cNvSpPr>
          <p:nvPr/>
        </p:nvSpPr>
        <p:spPr>
          <a:xfrm>
            <a:off x="1000100" y="214290"/>
            <a:ext cx="7143800" cy="1143000"/>
          </a:xfrm>
          <a:prstGeom prst="rect">
            <a:avLst/>
          </a:prstGeom>
          <a:solidFill>
            <a:schemeClr val="accent1"/>
          </a:solidFill>
        </p:spPr>
        <p:txBody>
          <a:bodyPr vert="horz" lIns="91440" tIns="45720" rIns="91440" bIns="45720" rtlCol="0" anchor="ctr">
            <a:noAutofit/>
          </a:bodyPr>
          <a:lstStyle/>
          <a:p>
            <a:pPr algn="ctr"/>
            <a:r>
              <a:rPr lang="fr-FR" sz="2800" b="1" dirty="0" smtClean="0"/>
              <a:t>DEFI DU DEVELOPPEMENT RURAL</a:t>
            </a:r>
            <a:endParaRPr lang="fr-FR" sz="28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ASRO\AppData\Local\Microsoft\Windows\Temporary Internet Files\Content.IE5\VDJB909H\MC900438748[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ZoneTexte 4"/>
          <p:cNvSpPr txBox="1"/>
          <p:nvPr/>
        </p:nvSpPr>
        <p:spPr>
          <a:xfrm>
            <a:off x="2928926" y="1357298"/>
            <a:ext cx="3571900" cy="583646"/>
          </a:xfrm>
          <a:prstGeom prst="rect">
            <a:avLst/>
          </a:prstGeom>
          <a:noFill/>
        </p:spPr>
        <p:txBody>
          <a:bodyPr wrap="none" rtlCol="0">
            <a:prstTxWarp prst="textArchDown">
              <a:avLst/>
            </a:prstTxWarp>
            <a:spAutoFit/>
          </a:bodyPr>
          <a:lstStyle/>
          <a:p>
            <a:r>
              <a:rPr lang="fr-FR" sz="2800" b="1" dirty="0" smtClean="0">
                <a:solidFill>
                  <a:srgbClr val="C00000"/>
                </a:solidFill>
              </a:rPr>
              <a:t>Employabilité des jeunes</a:t>
            </a:r>
            <a:endParaRPr lang="fr-FR" sz="2800" b="1" dirty="0">
              <a:solidFill>
                <a:srgbClr val="C00000"/>
              </a:solidFill>
            </a:endParaRPr>
          </a:p>
        </p:txBody>
      </p:sp>
      <p:sp>
        <p:nvSpPr>
          <p:cNvPr id="10" name="ZoneTexte 9"/>
          <p:cNvSpPr txBox="1"/>
          <p:nvPr/>
        </p:nvSpPr>
        <p:spPr>
          <a:xfrm>
            <a:off x="1643042" y="4071942"/>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URBAIN</a:t>
            </a:r>
            <a:endParaRPr lang="fr-FR" sz="2800" b="1" dirty="0"/>
          </a:p>
        </p:txBody>
      </p:sp>
      <p:sp>
        <p:nvSpPr>
          <p:cNvPr id="11" name="ZoneTexte 10"/>
          <p:cNvSpPr txBox="1"/>
          <p:nvPr/>
        </p:nvSpPr>
        <p:spPr>
          <a:xfrm>
            <a:off x="5286380" y="4000504"/>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RURAL</a:t>
            </a:r>
            <a:endParaRPr lang="fr-FR" sz="28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0" y="396240"/>
          <a:ext cx="4643470" cy="6705600"/>
        </p:xfrm>
        <a:graphic>
          <a:graphicData uri="http://schemas.openxmlformats.org/drawingml/2006/table">
            <a:tbl>
              <a:tblPr firstRow="1" bandRow="1">
                <a:tableStyleId>{5C22544A-7EE6-4342-B048-85BDC9FD1C3A}</a:tableStyleId>
              </a:tblPr>
              <a:tblGrid>
                <a:gridCol w="4643470"/>
              </a:tblGrid>
              <a:tr h="789610">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Formation qualifiante (insertion, autopromotion) / jeunes filles conductrices</a:t>
                      </a:r>
                      <a:endParaRPr lang="fr-FR" sz="800" b="0"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a:solidFill>
                          <a:schemeClr val="dk1"/>
                        </a:solidFill>
                        <a:latin typeface="Arial" pitchFamily="34" charset="0"/>
                        <a:ea typeface="+mn-ea"/>
                        <a:cs typeface="Arial" pitchFamily="34" charset="0"/>
                      </a:endParaRPr>
                    </a:p>
                  </a:txBody>
                  <a:tcPr>
                    <a:solidFill>
                      <a:srgbClr val="D0D8E8"/>
                    </a:solidFill>
                  </a:tcPr>
                </a:tc>
              </a:tr>
              <a:tr h="916300">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Objectif d’employabilité immédiate avec</a:t>
                      </a:r>
                    </a:p>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kern="1200" dirty="0" smtClean="0">
                          <a:solidFill>
                            <a:schemeClr val="dk1"/>
                          </a:solidFill>
                          <a:latin typeface="Arial" pitchFamily="34" charset="0"/>
                          <a:ea typeface="+mn-ea"/>
                          <a:cs typeface="Arial" pitchFamily="34" charset="0"/>
                        </a:rPr>
                        <a:t>     diversification (petits métiers, métier de la </a:t>
                      </a:r>
                    </a:p>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kern="1200" dirty="0" smtClean="0">
                          <a:solidFill>
                            <a:schemeClr val="dk1"/>
                          </a:solidFill>
                          <a:latin typeface="Arial" pitchFamily="34" charset="0"/>
                          <a:ea typeface="+mn-ea"/>
                          <a:cs typeface="Arial" pitchFamily="34" charset="0"/>
                        </a:rPr>
                        <a:t>     mer, etc.)</a:t>
                      </a:r>
                    </a:p>
                  </a:txBody>
                  <a:tcPr>
                    <a:solidFill>
                      <a:srgbClr val="E9EDF4"/>
                    </a:solidFill>
                  </a:tcPr>
                </a:tc>
              </a:tr>
              <a:tr h="370840">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Liaison avec le micro crédit (classique, islamique)</a:t>
                      </a:r>
                    </a:p>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txBody>
                  <a:tcPr>
                    <a:solidFill>
                      <a:srgbClr val="D0D8E8"/>
                    </a:solidFill>
                  </a:tcPr>
                </a:tc>
              </a:tr>
              <a:tr h="370840">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Structures d’accueil ANEFIP (espaces entreprise)</a:t>
                      </a:r>
                    </a:p>
                  </a:txBody>
                  <a:tcPr>
                    <a:solidFill>
                      <a:srgbClr val="E9EDF4"/>
                    </a:solidFill>
                  </a:tcPr>
                </a:tc>
              </a:tr>
              <a:tr h="370840">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Crédit aux jeunes diplômés</a:t>
                      </a:r>
                    </a:p>
                  </a:txBody>
                  <a:tcPr>
                    <a:solidFill>
                      <a:srgbClr val="D0D8E8"/>
                    </a:solidFill>
                  </a:tcPr>
                </a:tc>
              </a:tr>
              <a:tr h="370840">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Location vente des bateaux de pêches</a:t>
                      </a:r>
                      <a:r>
                        <a:rPr lang="fr-FR" sz="1600" b="0" kern="1200" baseline="0" dirty="0" smtClean="0">
                          <a:solidFill>
                            <a:schemeClr val="dk1"/>
                          </a:solidFill>
                          <a:latin typeface="Arial" pitchFamily="34" charset="0"/>
                          <a:ea typeface="+mn-ea"/>
                          <a:cs typeface="Arial" pitchFamily="34" charset="0"/>
                        </a:rPr>
                        <a:t> / motos taxis</a:t>
                      </a:r>
                      <a:endParaRPr lang="fr-FR" sz="800" b="0" kern="1200" dirty="0">
                        <a:solidFill>
                          <a:schemeClr val="dk1"/>
                        </a:solidFill>
                        <a:latin typeface="Arial" pitchFamily="34" charset="0"/>
                        <a:ea typeface="+mn-ea"/>
                        <a:cs typeface="Arial" pitchFamily="34" charset="0"/>
                      </a:endParaRPr>
                    </a:p>
                  </a:txBody>
                  <a:tcPr>
                    <a:solidFill>
                      <a:srgbClr val="E9EDF4"/>
                    </a:solidFill>
                  </a:tcPr>
                </a:tc>
              </a:tr>
              <a:tr h="135888">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Centres de formation professionnelle</a:t>
                      </a:r>
                      <a:r>
                        <a:rPr lang="fr-FR" sz="1600" b="0" kern="1200" baseline="0" dirty="0" smtClean="0">
                          <a:solidFill>
                            <a:schemeClr val="dk1"/>
                          </a:solidFill>
                          <a:latin typeface="Arial" pitchFamily="34" charset="0"/>
                          <a:ea typeface="+mn-ea"/>
                          <a:cs typeface="Arial" pitchFamily="34" charset="0"/>
                        </a:rPr>
                        <a:t> et </a:t>
                      </a:r>
                    </a:p>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kern="1200" baseline="0" dirty="0" smtClean="0">
                          <a:solidFill>
                            <a:schemeClr val="dk1"/>
                          </a:solidFill>
                          <a:latin typeface="Arial" pitchFamily="34" charset="0"/>
                          <a:ea typeface="+mn-ea"/>
                          <a:cs typeface="Arial" pitchFamily="34" charset="0"/>
                        </a:rPr>
                        <a:t>     entrepreneurial</a:t>
                      </a:r>
                    </a:p>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baseline="0" dirty="0" smtClean="0">
                        <a:solidFill>
                          <a:schemeClr val="dk1"/>
                        </a:solidFill>
                        <a:latin typeface="Arial" pitchFamily="34" charset="0"/>
                        <a:ea typeface="+mn-ea"/>
                        <a:cs typeface="Arial" pitchFamily="34" charset="0"/>
                      </a:endParaRPr>
                    </a:p>
                    <a:p>
                      <a:pPr marL="530225"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kern="1200" baseline="0" dirty="0" smtClean="0">
                          <a:solidFill>
                            <a:schemeClr val="dk1"/>
                          </a:solidFill>
                          <a:latin typeface="Arial" pitchFamily="34" charset="0"/>
                          <a:ea typeface="+mn-ea"/>
                          <a:cs typeface="Arial" pitchFamily="34" charset="0"/>
                        </a:rPr>
                        <a:t> De Balbala : métiers urbains / transport </a:t>
                      </a:r>
                    </a:p>
                    <a:p>
                      <a:pPr marL="530225"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kern="1200" baseline="0" dirty="0" smtClean="0">
                          <a:solidFill>
                            <a:schemeClr val="dk1"/>
                          </a:solidFill>
                          <a:latin typeface="Arial" pitchFamily="34" charset="0"/>
                          <a:ea typeface="+mn-ea"/>
                          <a:cs typeface="Arial" pitchFamily="34" charset="0"/>
                        </a:rPr>
                        <a:t>                        et logistiques </a:t>
                      </a:r>
                    </a:p>
                    <a:p>
                      <a:pPr marL="530225"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kern="1200" baseline="0" dirty="0" smtClean="0">
                          <a:solidFill>
                            <a:schemeClr val="dk1"/>
                          </a:solidFill>
                          <a:latin typeface="Arial" pitchFamily="34" charset="0"/>
                          <a:ea typeface="+mn-ea"/>
                          <a:cs typeface="Arial" pitchFamily="34" charset="0"/>
                        </a:rPr>
                        <a:t> De Damerjog : métiers ruraux</a:t>
                      </a:r>
                      <a:endParaRPr lang="fr-FR" sz="800" b="0" kern="1200" dirty="0" smtClean="0">
                        <a:solidFill>
                          <a:schemeClr val="dk1"/>
                        </a:solidFill>
                        <a:latin typeface="Arial" pitchFamily="34" charset="0"/>
                        <a:ea typeface="+mn-ea"/>
                        <a:cs typeface="Arial" pitchFamily="34" charset="0"/>
                      </a:endParaRPr>
                    </a:p>
                  </a:txBody>
                  <a:tcPr>
                    <a:solidFill>
                      <a:srgbClr val="D0D8E8"/>
                    </a:solidFill>
                  </a:tcPr>
                </a:tc>
              </a:tr>
              <a:tr h="242886">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a:t>
                      </a:r>
                      <a:r>
                        <a:rPr lang="fr-FR" sz="1600" b="0" kern="1200" dirty="0" err="1" smtClean="0">
                          <a:solidFill>
                            <a:schemeClr val="dk1"/>
                          </a:solidFill>
                          <a:latin typeface="Arial" pitchFamily="34" charset="0"/>
                          <a:ea typeface="+mn-ea"/>
                          <a:cs typeface="Arial" pitchFamily="34" charset="0"/>
                        </a:rPr>
                        <a:t>CDCs</a:t>
                      </a:r>
                      <a:r>
                        <a:rPr lang="fr-FR" sz="1600" b="0" kern="1200" dirty="0" smtClean="0">
                          <a:solidFill>
                            <a:schemeClr val="dk1"/>
                          </a:solidFill>
                          <a:latin typeface="Arial" pitchFamily="34" charset="0"/>
                          <a:ea typeface="+mn-ea"/>
                          <a:cs typeface="Arial" pitchFamily="34" charset="0"/>
                        </a:rPr>
                        <a:t> : centre d’animation des jeunes</a:t>
                      </a:r>
                      <a:endParaRPr lang="fr-FR" sz="1600" b="0" kern="1200" baseline="0" dirty="0" smtClean="0">
                        <a:solidFill>
                          <a:schemeClr val="dk1"/>
                        </a:solidFill>
                        <a:latin typeface="Arial" pitchFamily="34" charset="0"/>
                        <a:ea typeface="+mn-ea"/>
                        <a:cs typeface="Arial" pitchFamily="34" charset="0"/>
                      </a:endParaRPr>
                    </a:p>
                    <a:p>
                      <a:pPr marL="530225"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fr-FR" sz="800" b="0" kern="1200" dirty="0" smtClean="0">
                        <a:solidFill>
                          <a:schemeClr val="dk1"/>
                        </a:solidFill>
                        <a:latin typeface="Arial" pitchFamily="34" charset="0"/>
                        <a:ea typeface="+mn-ea"/>
                        <a:cs typeface="Arial" pitchFamily="34" charset="0"/>
                      </a:endParaRPr>
                    </a:p>
                  </a:txBody>
                  <a:tcPr>
                    <a:solidFill>
                      <a:srgbClr val="D0D8E8"/>
                    </a:solidFill>
                  </a:tcPr>
                </a:tc>
              </a:tr>
            </a:tbl>
          </a:graphicData>
        </a:graphic>
      </p:graphicFrame>
      <p:pic>
        <p:nvPicPr>
          <p:cNvPr id="3" name="Espace réservé du contenu 8" descr="C:\Users\RAHMA\Documents\Magzine NEWS\IMG_3758.JPG"/>
          <p:cNvPicPr>
            <a:picLocks/>
          </p:cNvPicPr>
          <p:nvPr/>
        </p:nvPicPr>
        <p:blipFill>
          <a:blip r:embed="rId2" cstate="print"/>
          <a:srcRect/>
          <a:stretch>
            <a:fillRect/>
          </a:stretch>
        </p:blipFill>
        <p:spPr bwMode="auto">
          <a:xfrm rot="21406935">
            <a:off x="6408894" y="536221"/>
            <a:ext cx="2160239" cy="1368152"/>
          </a:xfrm>
          <a:prstGeom prst="rect">
            <a:avLst/>
          </a:prstGeom>
          <a:noFill/>
          <a:ln w="9525">
            <a:noFill/>
            <a:miter lim="800000"/>
            <a:headEnd/>
            <a:tailEnd/>
          </a:ln>
        </p:spPr>
      </p:pic>
      <p:pic>
        <p:nvPicPr>
          <p:cNvPr id="4" name="Image 3" descr="C:\Users\RAHMA\Documents\regularisation\IMG_3959.JPG"/>
          <p:cNvPicPr/>
          <p:nvPr/>
        </p:nvPicPr>
        <p:blipFill>
          <a:blip r:embed="rId3" cstate="print"/>
          <a:srcRect/>
          <a:stretch>
            <a:fillRect/>
          </a:stretch>
        </p:blipFill>
        <p:spPr bwMode="auto">
          <a:xfrm rot="621770">
            <a:off x="5837101" y="1655615"/>
            <a:ext cx="2029966" cy="1440160"/>
          </a:xfrm>
          <a:prstGeom prst="rect">
            <a:avLst/>
          </a:prstGeom>
          <a:noFill/>
          <a:ln w="9525">
            <a:noFill/>
            <a:miter lim="800000"/>
            <a:headEnd/>
            <a:tailEnd/>
          </a:ln>
        </p:spPr>
      </p:pic>
      <p:pic>
        <p:nvPicPr>
          <p:cNvPr id="5" name="Image 4" descr="F:\AGIR\TRAVAILLER AVEC CES DOCUMENTS DORENAVANT!!!!! - MK le 4 avril!\PHOTO\foto manquantes\DSC00981.jpg"/>
          <p:cNvPicPr/>
          <p:nvPr/>
        </p:nvPicPr>
        <p:blipFill>
          <a:blip r:embed="rId4" cstate="print"/>
          <a:srcRect/>
          <a:stretch>
            <a:fillRect/>
          </a:stretch>
        </p:blipFill>
        <p:spPr bwMode="auto">
          <a:xfrm rot="349230">
            <a:off x="7311705" y="2801569"/>
            <a:ext cx="1907704" cy="1584176"/>
          </a:xfrm>
          <a:prstGeom prst="rect">
            <a:avLst/>
          </a:prstGeom>
          <a:noFill/>
          <a:ln w="9525">
            <a:noFill/>
            <a:miter lim="800000"/>
            <a:headEnd/>
            <a:tailEnd/>
          </a:ln>
        </p:spPr>
      </p:pic>
      <p:pic>
        <p:nvPicPr>
          <p:cNvPr id="6" name="Picture 3" descr="E:\photos\photos DI\IMG_0028 (79).jpg"/>
          <p:cNvPicPr>
            <a:picLocks noChangeAspect="1" noChangeArrowheads="1"/>
          </p:cNvPicPr>
          <p:nvPr/>
        </p:nvPicPr>
        <p:blipFill>
          <a:blip r:embed="rId5" cstate="print"/>
          <a:srcRect/>
          <a:stretch>
            <a:fillRect/>
          </a:stretch>
        </p:blipFill>
        <p:spPr bwMode="auto">
          <a:xfrm rot="11287868" flipV="1">
            <a:off x="5165402" y="3265566"/>
            <a:ext cx="1861058" cy="1395650"/>
          </a:xfrm>
          <a:prstGeom prst="rect">
            <a:avLst/>
          </a:prstGeom>
          <a:noFill/>
        </p:spPr>
      </p:pic>
      <p:pic>
        <p:nvPicPr>
          <p:cNvPr id="7" name="Picture 4" descr="F:\données professionnelles rahma\Nouveau dossier (4)\photos\loyada\DCIM\101MSDCF\DSC01217.JPG"/>
          <p:cNvPicPr>
            <a:picLocks noChangeAspect="1" noChangeArrowheads="1"/>
          </p:cNvPicPr>
          <p:nvPr/>
        </p:nvPicPr>
        <p:blipFill>
          <a:blip r:embed="rId6" cstate="print"/>
          <a:srcRect/>
          <a:stretch>
            <a:fillRect/>
          </a:stretch>
        </p:blipFill>
        <p:spPr bwMode="auto">
          <a:xfrm rot="21139980">
            <a:off x="6742959" y="4280874"/>
            <a:ext cx="2068082" cy="1378720"/>
          </a:xfrm>
          <a:prstGeom prst="rect">
            <a:avLst/>
          </a:prstGeom>
          <a:noFill/>
        </p:spPr>
      </p:pic>
      <p:pic>
        <p:nvPicPr>
          <p:cNvPr id="8" name="Image 7" descr="I:\DSC03347.JPG"/>
          <p:cNvPicPr/>
          <p:nvPr/>
        </p:nvPicPr>
        <p:blipFill>
          <a:blip r:embed="rId7" cstate="print"/>
          <a:srcRect/>
          <a:stretch>
            <a:fillRect/>
          </a:stretch>
        </p:blipFill>
        <p:spPr bwMode="auto">
          <a:xfrm rot="1001060">
            <a:off x="5117007" y="5017743"/>
            <a:ext cx="2016224" cy="1584176"/>
          </a:xfrm>
          <a:prstGeom prst="rect">
            <a:avLst/>
          </a:prstGeom>
          <a:noFill/>
          <a:ln w="9525">
            <a:noFill/>
            <a:miter lim="800000"/>
            <a:headEnd/>
            <a:tailEnd/>
          </a:ln>
        </p:spPr>
      </p:pic>
      <p:sp>
        <p:nvSpPr>
          <p:cNvPr id="9" name="Rectangle 2"/>
          <p:cNvSpPr txBox="1">
            <a:spLocks noChangeArrowheads="1"/>
          </p:cNvSpPr>
          <p:nvPr/>
        </p:nvSpPr>
        <p:spPr>
          <a:xfrm>
            <a:off x="928662" y="0"/>
            <a:ext cx="7286676" cy="714356"/>
          </a:xfrm>
          <a:prstGeom prst="rect">
            <a:avLst/>
          </a:prstGeom>
        </p:spPr>
        <p:txBody>
          <a:bodyPr vert="horz" lIns="91440" tIns="45720" rIns="91440" bIns="45720" rtlCol="0" anchor="ctr">
            <a:normAutofit/>
          </a:bodyPr>
          <a:lstStyle/>
          <a:p>
            <a:pPr marL="1066800" marR="0" lvl="0" indent="-1066800"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solidFill>
                  <a:srgbClr val="000099"/>
                </a:solidFill>
                <a:effectLst/>
                <a:uLnTx/>
                <a:uFillTx/>
                <a:latin typeface="+mj-lt"/>
                <a:ea typeface="+mj-ea"/>
                <a:cs typeface="+mj-cs"/>
              </a:rPr>
              <a:t>Défis structurants : Employabilité des jeunes</a:t>
            </a:r>
            <a:endParaRPr kumimoji="0" lang="fr-FR" sz="2800" b="1" i="0" u="none" strike="noStrike" kern="1200" cap="none" spc="0" normalizeH="0" baseline="0" noProof="0" dirty="0" smtClean="0">
              <a:ln>
                <a:noFill/>
              </a:ln>
              <a:solidFill>
                <a:srgbClr val="000099"/>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title"/>
          </p:nvPr>
        </p:nvSpPr>
        <p:spPr/>
        <p:txBody>
          <a:bodyPr/>
          <a:lstStyle/>
          <a:p>
            <a:pPr algn="ctr" eaLnBrk="1" hangingPunct="1">
              <a:defRPr/>
            </a:pPr>
            <a:r>
              <a:rPr lang="fr-FR" sz="3200" b="1" cap="small" dirty="0" smtClean="0">
                <a:solidFill>
                  <a:schemeClr val="hlink"/>
                </a:solidFill>
              </a:rPr>
              <a:t>Plan de la présentation </a:t>
            </a:r>
          </a:p>
        </p:txBody>
      </p:sp>
      <p:sp>
        <p:nvSpPr>
          <p:cNvPr id="4099" name="Rectangle 7"/>
          <p:cNvSpPr>
            <a:spLocks noGrp="1" noChangeArrowheads="1"/>
          </p:cNvSpPr>
          <p:nvPr>
            <p:ph type="body" idx="1"/>
          </p:nvPr>
        </p:nvSpPr>
        <p:spPr>
          <a:xfrm>
            <a:off x="642938" y="1643063"/>
            <a:ext cx="8208962" cy="5000625"/>
          </a:xfrm>
        </p:spPr>
        <p:txBody>
          <a:bodyPr>
            <a:normAutofit fontScale="92500" lnSpcReduction="10000"/>
          </a:bodyPr>
          <a:lstStyle/>
          <a:p>
            <a:pPr marL="450850" indent="-450850" eaLnBrk="1" hangingPunct="1">
              <a:lnSpc>
                <a:spcPct val="90000"/>
              </a:lnSpc>
              <a:spcBef>
                <a:spcPct val="40000"/>
              </a:spcBef>
              <a:buFont typeface="Wingdings" pitchFamily="2" charset="2"/>
              <a:buAutoNum type="romanUcPeriod"/>
              <a:tabLst>
                <a:tab pos="450850" algn="l"/>
              </a:tabLst>
              <a:defRPr/>
            </a:pPr>
            <a:r>
              <a:rPr lang="fr-FR" sz="2400" b="1" cap="small" dirty="0" smtClean="0">
                <a:solidFill>
                  <a:srgbClr val="000099"/>
                </a:solidFill>
              </a:rPr>
              <a:t>Missions et Objectifs du SESN</a:t>
            </a:r>
          </a:p>
          <a:p>
            <a:pPr marL="450850" indent="-450850" eaLnBrk="1" hangingPunct="1">
              <a:lnSpc>
                <a:spcPct val="90000"/>
              </a:lnSpc>
              <a:spcBef>
                <a:spcPct val="40000"/>
              </a:spcBef>
              <a:buFont typeface="Wingdings" pitchFamily="2" charset="2"/>
              <a:buAutoNum type="romanUcPeriod"/>
              <a:tabLst>
                <a:tab pos="450850" algn="l"/>
              </a:tabLst>
              <a:defRPr/>
            </a:pPr>
            <a:r>
              <a:rPr lang="fr-FR" sz="2400" b="1" cap="small" dirty="0" smtClean="0">
                <a:solidFill>
                  <a:srgbClr val="000099"/>
                </a:solidFill>
              </a:rPr>
              <a:t>Rôle du sesn dans l’action gouvernementale</a:t>
            </a:r>
          </a:p>
          <a:p>
            <a:pPr marL="450850" indent="-450850" eaLnBrk="1" hangingPunct="1">
              <a:lnSpc>
                <a:spcPct val="90000"/>
              </a:lnSpc>
              <a:spcBef>
                <a:spcPct val="40000"/>
              </a:spcBef>
              <a:buFont typeface="Wingdings" pitchFamily="2" charset="2"/>
              <a:buAutoNum type="romanUcPeriod"/>
              <a:tabLst>
                <a:tab pos="450850" algn="l"/>
              </a:tabLst>
              <a:defRPr/>
            </a:pPr>
            <a:r>
              <a:rPr lang="fr-FR" sz="2400" b="1" cap="small" dirty="0" smtClean="0">
                <a:solidFill>
                  <a:srgbClr val="000099"/>
                </a:solidFill>
              </a:rPr>
              <a:t>Orientations du plan d’action 2011-2016</a:t>
            </a:r>
          </a:p>
          <a:p>
            <a:pPr marL="450850" indent="-450850" eaLnBrk="1" hangingPunct="1">
              <a:lnSpc>
                <a:spcPct val="90000"/>
              </a:lnSpc>
              <a:spcBef>
                <a:spcPct val="40000"/>
              </a:spcBef>
              <a:buFont typeface="Wingdings" pitchFamily="2" charset="2"/>
              <a:buAutoNum type="romanUcPeriod"/>
              <a:tabLst>
                <a:tab pos="450850" algn="l"/>
              </a:tabLst>
              <a:defRPr/>
            </a:pPr>
            <a:r>
              <a:rPr lang="fr-FR" sz="2400" b="1" cap="small" dirty="0" smtClean="0">
                <a:solidFill>
                  <a:srgbClr val="000099"/>
                </a:solidFill>
              </a:rPr>
              <a:t>Fonctions et Taches stratégiques et de définition des politiques de lutte contre la pauvreté</a:t>
            </a:r>
          </a:p>
          <a:p>
            <a:pPr marL="450850" indent="-450850" eaLnBrk="1" hangingPunct="1">
              <a:lnSpc>
                <a:spcPct val="90000"/>
              </a:lnSpc>
              <a:spcBef>
                <a:spcPct val="40000"/>
              </a:spcBef>
              <a:buFont typeface="Wingdings" pitchFamily="2" charset="2"/>
              <a:buAutoNum type="romanUcPeriod"/>
              <a:tabLst>
                <a:tab pos="450850" algn="l"/>
              </a:tabLst>
              <a:defRPr/>
            </a:pPr>
            <a:r>
              <a:rPr lang="fr-FR" sz="2400" b="1" cap="small" dirty="0" smtClean="0">
                <a:solidFill>
                  <a:srgbClr val="000099"/>
                </a:solidFill>
              </a:rPr>
              <a:t>Fonctions de Suivi-Evaluation de l’INDS</a:t>
            </a:r>
          </a:p>
          <a:p>
            <a:pPr marL="450850" indent="-450850" eaLnBrk="1" hangingPunct="1">
              <a:lnSpc>
                <a:spcPct val="90000"/>
              </a:lnSpc>
              <a:spcBef>
                <a:spcPct val="40000"/>
              </a:spcBef>
              <a:buFont typeface="Wingdings" pitchFamily="2" charset="2"/>
              <a:buAutoNum type="romanUcPeriod"/>
              <a:tabLst>
                <a:tab pos="450850" algn="l"/>
              </a:tabLst>
              <a:defRPr/>
            </a:pPr>
            <a:r>
              <a:rPr lang="fr-FR" sz="2400" b="1" cap="small" dirty="0" smtClean="0">
                <a:solidFill>
                  <a:srgbClr val="000099"/>
                </a:solidFill>
              </a:rPr>
              <a:t>Contraintes et Défis dans la Mise en œuvre et le suivi de l’INDS</a:t>
            </a:r>
          </a:p>
          <a:p>
            <a:pPr marL="450850" indent="-450850" eaLnBrk="1" hangingPunct="1">
              <a:lnSpc>
                <a:spcPct val="90000"/>
              </a:lnSpc>
              <a:spcBef>
                <a:spcPct val="40000"/>
              </a:spcBef>
              <a:buFont typeface="Wingdings" pitchFamily="2" charset="2"/>
              <a:buAutoNum type="romanUcPeriod"/>
              <a:tabLst>
                <a:tab pos="450850" algn="l"/>
              </a:tabLst>
              <a:defRPr/>
            </a:pPr>
            <a:r>
              <a:rPr lang="fr-FR" sz="2400" b="1" cap="small" dirty="0" smtClean="0">
                <a:solidFill>
                  <a:srgbClr val="000099"/>
                </a:solidFill>
              </a:rPr>
              <a:t>Fonctions opérationnelles: ADDS</a:t>
            </a:r>
          </a:p>
          <a:p>
            <a:pPr marL="850900" lvl="1" indent="-450850" eaLnBrk="1" hangingPunct="1">
              <a:lnSpc>
                <a:spcPct val="90000"/>
              </a:lnSpc>
              <a:spcBef>
                <a:spcPct val="40000"/>
              </a:spcBef>
              <a:buFont typeface="Wingdings" pitchFamily="2" charset="2"/>
              <a:buAutoNum type="romanUcPeriod"/>
              <a:tabLst>
                <a:tab pos="450850" algn="l"/>
              </a:tabLst>
              <a:defRPr/>
            </a:pPr>
            <a:r>
              <a:rPr lang="fr-FR" sz="2200" b="1" cap="small" dirty="0" smtClean="0">
                <a:solidFill>
                  <a:srgbClr val="000099"/>
                </a:solidFill>
              </a:rPr>
              <a:t>Missions</a:t>
            </a:r>
          </a:p>
          <a:p>
            <a:pPr marL="850900" lvl="1" indent="-450850" eaLnBrk="1" hangingPunct="1">
              <a:lnSpc>
                <a:spcPct val="90000"/>
              </a:lnSpc>
              <a:spcBef>
                <a:spcPct val="40000"/>
              </a:spcBef>
              <a:buFont typeface="Wingdings" pitchFamily="2" charset="2"/>
              <a:buAutoNum type="romanUcPeriod"/>
              <a:tabLst>
                <a:tab pos="450850" algn="l"/>
              </a:tabLst>
              <a:defRPr/>
            </a:pPr>
            <a:r>
              <a:rPr lang="fr-FR" sz="2200" b="1" cap="small" dirty="0" smtClean="0">
                <a:solidFill>
                  <a:srgbClr val="000099"/>
                </a:solidFill>
              </a:rPr>
              <a:t>Approches</a:t>
            </a:r>
          </a:p>
          <a:p>
            <a:pPr marL="850900" lvl="1" indent="-450850" eaLnBrk="1" hangingPunct="1">
              <a:lnSpc>
                <a:spcPct val="90000"/>
              </a:lnSpc>
              <a:spcBef>
                <a:spcPct val="40000"/>
              </a:spcBef>
              <a:buFont typeface="Wingdings" pitchFamily="2" charset="2"/>
              <a:buAutoNum type="romanUcPeriod"/>
              <a:tabLst>
                <a:tab pos="450850" algn="l"/>
              </a:tabLst>
              <a:defRPr/>
            </a:pPr>
            <a:r>
              <a:rPr lang="fr-FR" sz="2200" b="1" cap="small" dirty="0" smtClean="0">
                <a:solidFill>
                  <a:srgbClr val="000099"/>
                </a:solidFill>
              </a:rPr>
              <a:t>Défis majeurs</a:t>
            </a:r>
          </a:p>
          <a:p>
            <a:pPr marL="850900" lvl="1" indent="-450850" eaLnBrk="1" hangingPunct="1">
              <a:lnSpc>
                <a:spcPct val="90000"/>
              </a:lnSpc>
              <a:spcBef>
                <a:spcPct val="40000"/>
              </a:spcBef>
              <a:buFont typeface="Wingdings" pitchFamily="2" charset="2"/>
              <a:buAutoNum type="romanUcPeriod"/>
              <a:tabLst>
                <a:tab pos="450850" algn="l"/>
              </a:tabLst>
              <a:defRPr/>
            </a:pPr>
            <a:r>
              <a:rPr lang="fr-FR" sz="2200" b="1" cap="small" dirty="0" smtClean="0">
                <a:solidFill>
                  <a:srgbClr val="000099"/>
                </a:solidFill>
              </a:rPr>
              <a:t>Plan d’action et zones d’intervention</a:t>
            </a:r>
          </a:p>
          <a:p>
            <a:pPr marL="850900" lvl="1" indent="-450850" eaLnBrk="1" hangingPunct="1">
              <a:lnSpc>
                <a:spcPct val="90000"/>
              </a:lnSpc>
              <a:spcBef>
                <a:spcPct val="40000"/>
              </a:spcBef>
              <a:buFont typeface="Wingdings" pitchFamily="2" charset="2"/>
              <a:buAutoNum type="romanUcPeriod"/>
              <a:tabLst>
                <a:tab pos="450850" algn="l"/>
              </a:tabLst>
              <a:defRPr/>
            </a:pPr>
            <a:r>
              <a:rPr lang="fr-FR" sz="2200" b="1" cap="small" dirty="0" smtClean="0">
                <a:solidFill>
                  <a:srgbClr val="000099"/>
                </a:solidFill>
              </a:rPr>
              <a:t>FSN</a:t>
            </a:r>
          </a:p>
          <a:p>
            <a:pPr marL="850900" lvl="1" indent="-450850" eaLnBrk="1" hangingPunct="1">
              <a:lnSpc>
                <a:spcPct val="90000"/>
              </a:lnSpc>
              <a:spcBef>
                <a:spcPct val="40000"/>
              </a:spcBef>
              <a:buNone/>
              <a:tabLst>
                <a:tab pos="450850" algn="l"/>
              </a:tabLst>
              <a:defRPr/>
            </a:pPr>
            <a:endParaRPr lang="fr-FR" sz="2200" b="1" cap="small" dirty="0" smtClean="0">
              <a:solidFill>
                <a:srgbClr val="000099"/>
              </a:solidFill>
            </a:endParaRPr>
          </a:p>
          <a:p>
            <a:pPr marL="711200" indent="-711200" eaLnBrk="1" hangingPunct="1">
              <a:lnSpc>
                <a:spcPct val="90000"/>
              </a:lnSpc>
              <a:spcBef>
                <a:spcPct val="40000"/>
              </a:spcBef>
              <a:buFont typeface="Wingdings" pitchFamily="2" charset="2"/>
              <a:buNone/>
              <a:defRPr/>
            </a:pPr>
            <a:endParaRPr lang="fr-FR" sz="2400" dirty="0" smtClean="0">
              <a:solidFill>
                <a:srgbClr val="000099"/>
              </a:solidFill>
            </a:endParaRPr>
          </a:p>
        </p:txBody>
      </p:sp>
      <p:sp>
        <p:nvSpPr>
          <p:cNvPr id="4" name="Espace réservé du numéro de diapositive 3"/>
          <p:cNvSpPr>
            <a:spLocks noGrp="1"/>
          </p:cNvSpPr>
          <p:nvPr>
            <p:ph type="sldNum" sz="quarter" idx="12"/>
          </p:nvPr>
        </p:nvSpPr>
        <p:spPr>
          <a:xfrm>
            <a:off x="7010400" y="6492875"/>
            <a:ext cx="2133600" cy="365125"/>
          </a:xfrm>
        </p:spPr>
        <p:txBody>
          <a:bodyPr vert="horz" lIns="91440" tIns="45720" rIns="91440" bIns="45720" rtlCol="0" anchor="ctr"/>
          <a:lstStyle/>
          <a:p>
            <a:fld id="{47358CD0-3222-484B-B295-6DB328CB34CA}" type="slidenum">
              <a:rPr lang="fr-FR" sz="2000" b="1" smtClean="0">
                <a:solidFill>
                  <a:schemeClr val="tx1"/>
                </a:solidFill>
              </a:rPr>
              <a:pPr/>
              <a:t>2</a:t>
            </a:fld>
            <a:endParaRPr lang="fr-FR" sz="2000" b="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ASRO\AppData\Local\Microsoft\Windows\Temporary Internet Files\Content.IE5\VDJB909H\MC900438748[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5" name="ZoneTexte 14"/>
          <p:cNvSpPr txBox="1"/>
          <p:nvPr/>
        </p:nvSpPr>
        <p:spPr>
          <a:xfrm>
            <a:off x="2928926" y="1357298"/>
            <a:ext cx="3571900" cy="583646"/>
          </a:xfrm>
          <a:prstGeom prst="rect">
            <a:avLst/>
          </a:prstGeom>
          <a:noFill/>
        </p:spPr>
        <p:txBody>
          <a:bodyPr wrap="none" rtlCol="0">
            <a:prstTxWarp prst="textArchDown">
              <a:avLst/>
            </a:prstTxWarp>
            <a:spAutoFit/>
          </a:bodyPr>
          <a:lstStyle/>
          <a:p>
            <a:r>
              <a:rPr lang="fr-FR" sz="2800" b="1" dirty="0" smtClean="0">
                <a:solidFill>
                  <a:srgbClr val="C00000"/>
                </a:solidFill>
              </a:rPr>
              <a:t>Employabilité des jeunes</a:t>
            </a:r>
            <a:endParaRPr lang="fr-FR" sz="2800" b="1" dirty="0">
              <a:solidFill>
                <a:srgbClr val="C00000"/>
              </a:solidFill>
            </a:endParaRPr>
          </a:p>
        </p:txBody>
      </p:sp>
      <p:sp>
        <p:nvSpPr>
          <p:cNvPr id="16" name="ZoneTexte 15"/>
          <p:cNvSpPr txBox="1"/>
          <p:nvPr/>
        </p:nvSpPr>
        <p:spPr>
          <a:xfrm>
            <a:off x="1214414" y="2285992"/>
            <a:ext cx="7143800" cy="512208"/>
          </a:xfrm>
          <a:prstGeom prst="rect">
            <a:avLst/>
          </a:prstGeom>
          <a:noFill/>
        </p:spPr>
        <p:txBody>
          <a:bodyPr spcFirstLastPara="1" wrap="none" numCol="1" rtlCol="0">
            <a:prstTxWarp prst="textArchDown">
              <a:avLst>
                <a:gd name="adj" fmla="val 444962"/>
              </a:avLst>
            </a:prstTxWarp>
            <a:spAutoFit/>
          </a:bodyPr>
          <a:lstStyle/>
          <a:p>
            <a:pPr lvl="0">
              <a:lnSpc>
                <a:spcPct val="90000"/>
              </a:lnSpc>
              <a:spcBef>
                <a:spcPct val="0"/>
              </a:spcBef>
              <a:spcAft>
                <a:spcPct val="35000"/>
              </a:spcAft>
            </a:pPr>
            <a:r>
              <a:rPr lang="fr-FR" sz="2800" b="1" dirty="0" smtClean="0">
                <a:solidFill>
                  <a:srgbClr val="C00000"/>
                </a:solidFill>
              </a:rPr>
              <a:t>Filets sociaux productifs</a:t>
            </a:r>
          </a:p>
        </p:txBody>
      </p:sp>
      <p:sp>
        <p:nvSpPr>
          <p:cNvPr id="17" name="ZoneTexte 16"/>
          <p:cNvSpPr txBox="1"/>
          <p:nvPr/>
        </p:nvSpPr>
        <p:spPr>
          <a:xfrm>
            <a:off x="1643042" y="4071942"/>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URBAIN</a:t>
            </a:r>
            <a:endParaRPr lang="fr-FR" sz="2800" b="1" dirty="0"/>
          </a:p>
        </p:txBody>
      </p:sp>
      <p:sp>
        <p:nvSpPr>
          <p:cNvPr id="18" name="ZoneTexte 17"/>
          <p:cNvSpPr txBox="1"/>
          <p:nvPr/>
        </p:nvSpPr>
        <p:spPr>
          <a:xfrm>
            <a:off x="5286380" y="4000504"/>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RURAL</a:t>
            </a:r>
            <a:endParaRPr lang="fr-FR" sz="28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428596" y="928670"/>
          <a:ext cx="5286412" cy="5643601"/>
        </p:xfrm>
        <a:graphic>
          <a:graphicData uri="http://schemas.openxmlformats.org/drawingml/2006/table">
            <a:tbl>
              <a:tblPr firstRow="1" bandRow="1">
                <a:tableStyleId>{5C22544A-7EE6-4342-B048-85BDC9FD1C3A}</a:tableStyleId>
              </a:tblPr>
              <a:tblGrid>
                <a:gridCol w="5286412"/>
              </a:tblGrid>
              <a:tr h="1163185">
                <a:tc>
                  <a:txBody>
                    <a:bodyPr/>
                    <a:lstStyle/>
                    <a:p>
                      <a:pPr>
                        <a:buFont typeface="Wingdings" pitchFamily="2" charset="2"/>
                        <a:buNone/>
                      </a:pPr>
                      <a:endParaRPr lang="fr-FR" sz="800" b="0" kern="1200" dirty="0" smtClean="0">
                        <a:solidFill>
                          <a:schemeClr val="dk1"/>
                        </a:solidFill>
                        <a:latin typeface="Arial" pitchFamily="34" charset="0"/>
                        <a:ea typeface="+mn-ea"/>
                        <a:cs typeface="Arial" pitchFamily="34" charset="0"/>
                      </a:endParaRPr>
                    </a:p>
                    <a:p>
                      <a:pPr>
                        <a:buFont typeface="Wingdings" pitchFamily="2" charset="2"/>
                        <a:buChar char="Ø"/>
                      </a:pPr>
                      <a:r>
                        <a:rPr lang="fr-FR" sz="1600" b="0" kern="1200" dirty="0" smtClean="0">
                          <a:solidFill>
                            <a:schemeClr val="dk1"/>
                          </a:solidFill>
                          <a:latin typeface="Arial" pitchFamily="34" charset="0"/>
                          <a:ea typeface="+mn-ea"/>
                          <a:cs typeface="Arial" pitchFamily="34" charset="0"/>
                        </a:rPr>
                        <a:t> Ciblage des bénéficiaires (pauvres chroniques, </a:t>
                      </a:r>
                    </a:p>
                    <a:p>
                      <a:pPr>
                        <a:buFont typeface="Wingdings" pitchFamily="2" charset="2"/>
                        <a:buNone/>
                      </a:pPr>
                      <a:r>
                        <a:rPr lang="fr-FR" sz="1600" b="0" kern="1200" dirty="0" smtClean="0">
                          <a:solidFill>
                            <a:schemeClr val="dk1"/>
                          </a:solidFill>
                          <a:latin typeface="Arial" pitchFamily="34" charset="0"/>
                          <a:ea typeface="+mn-ea"/>
                          <a:cs typeface="Arial" pitchFamily="34" charset="0"/>
                        </a:rPr>
                        <a:t>    pauvres transitoires, groupes vulnérables, nomades)</a:t>
                      </a:r>
                    </a:p>
                    <a:p>
                      <a:pPr>
                        <a:buFont typeface="Wingdings" pitchFamily="2" charset="2"/>
                        <a:buNone/>
                      </a:pPr>
                      <a:endParaRPr lang="fr-FR" sz="800" b="0" kern="1200" dirty="0">
                        <a:solidFill>
                          <a:schemeClr val="dk1"/>
                        </a:solidFill>
                        <a:latin typeface="Arial" pitchFamily="34" charset="0"/>
                        <a:ea typeface="+mn-ea"/>
                        <a:cs typeface="Arial" pitchFamily="34" charset="0"/>
                      </a:endParaRPr>
                    </a:p>
                  </a:txBody>
                  <a:tcPr>
                    <a:solidFill>
                      <a:srgbClr val="E9EDF4"/>
                    </a:solidFill>
                  </a:tcPr>
                </a:tc>
              </a:tr>
              <a:tr h="1335509">
                <a:tc>
                  <a:txBody>
                    <a:bodyPr/>
                    <a:lstStyle/>
                    <a:p>
                      <a:pPr>
                        <a:buFont typeface="Wingdings" pitchFamily="2" charset="2"/>
                        <a:buNone/>
                      </a:pPr>
                      <a:r>
                        <a:rPr lang="fr-FR" sz="1600" b="0" kern="1200" dirty="0" smtClean="0">
                          <a:solidFill>
                            <a:schemeClr val="dk1"/>
                          </a:solidFill>
                          <a:latin typeface="Arial" pitchFamily="34" charset="0"/>
                          <a:ea typeface="+mn-ea"/>
                          <a:cs typeface="Arial" pitchFamily="34" charset="0"/>
                        </a:rPr>
                        <a:t> </a:t>
                      </a:r>
                    </a:p>
                    <a:p>
                      <a:pPr>
                        <a:buFont typeface="Wingdings" pitchFamily="2" charset="2"/>
                        <a:buChar char="Ø"/>
                      </a:pPr>
                      <a:r>
                        <a:rPr lang="fr-FR" sz="1600" b="0" kern="1200" dirty="0" smtClean="0">
                          <a:solidFill>
                            <a:schemeClr val="dk1"/>
                          </a:solidFill>
                          <a:latin typeface="Arial" pitchFamily="34" charset="0"/>
                          <a:ea typeface="+mn-ea"/>
                          <a:cs typeface="Arial" pitchFamily="34" charset="0"/>
                        </a:rPr>
                        <a:t> Ciblage de programmes (HIMO, transferts monétaires</a:t>
                      </a:r>
                    </a:p>
                    <a:p>
                      <a:pPr>
                        <a:buFont typeface="Wingdings" pitchFamily="2" charset="2"/>
                        <a:buNone/>
                      </a:pPr>
                      <a:r>
                        <a:rPr lang="fr-FR" sz="1600" b="0" kern="1200" dirty="0" smtClean="0">
                          <a:solidFill>
                            <a:schemeClr val="dk1"/>
                          </a:solidFill>
                          <a:latin typeface="Arial" pitchFamily="34" charset="0"/>
                          <a:ea typeface="+mn-ea"/>
                          <a:cs typeface="Arial" pitchFamily="34" charset="0"/>
                        </a:rPr>
                        <a:t>    conditionnés et non conditionnés, coupons </a:t>
                      </a:r>
                    </a:p>
                    <a:p>
                      <a:pPr>
                        <a:buFont typeface="Wingdings" pitchFamily="2" charset="2"/>
                        <a:buNone/>
                      </a:pPr>
                      <a:r>
                        <a:rPr lang="fr-FR" sz="1600" b="0" kern="1200" dirty="0" smtClean="0">
                          <a:solidFill>
                            <a:schemeClr val="dk1"/>
                          </a:solidFill>
                          <a:latin typeface="Arial" pitchFamily="34" charset="0"/>
                          <a:ea typeface="+mn-ea"/>
                          <a:cs typeface="Arial" pitchFamily="34" charset="0"/>
                        </a:rPr>
                        <a:t>    alimentaires, </a:t>
                      </a:r>
                      <a:r>
                        <a:rPr lang="fr-FR" sz="1600" b="0" kern="1200" dirty="0" err="1" smtClean="0">
                          <a:solidFill>
                            <a:schemeClr val="dk1"/>
                          </a:solidFill>
                          <a:latin typeface="Arial" pitchFamily="34" charset="0"/>
                          <a:ea typeface="+mn-ea"/>
                          <a:cs typeface="Arial" pitchFamily="34" charset="0"/>
                        </a:rPr>
                        <a:t>etc</a:t>
                      </a:r>
                      <a:r>
                        <a:rPr lang="fr-FR" sz="1600" b="0" kern="1200" dirty="0" smtClean="0">
                          <a:solidFill>
                            <a:schemeClr val="dk1"/>
                          </a:solidFill>
                          <a:latin typeface="Arial" pitchFamily="34" charset="0"/>
                          <a:ea typeface="+mn-ea"/>
                          <a:cs typeface="Arial" pitchFamily="34" charset="0"/>
                        </a:rPr>
                        <a:t>)</a:t>
                      </a:r>
                    </a:p>
                    <a:p>
                      <a:pPr>
                        <a:buFont typeface="Wingdings" pitchFamily="2" charset="2"/>
                        <a:buNone/>
                      </a:pPr>
                      <a:endParaRPr lang="fr-FR" sz="800" b="0" kern="1200" dirty="0">
                        <a:solidFill>
                          <a:schemeClr val="dk1"/>
                        </a:solidFill>
                        <a:latin typeface="Arial" pitchFamily="34" charset="0"/>
                        <a:ea typeface="+mn-ea"/>
                        <a:cs typeface="Arial" pitchFamily="34" charset="0"/>
                      </a:endParaRPr>
                    </a:p>
                  </a:txBody>
                  <a:tcPr>
                    <a:solidFill>
                      <a:srgbClr val="D0D8E8"/>
                    </a:solidFill>
                  </a:tcPr>
                </a:tc>
              </a:tr>
              <a:tr h="1163185">
                <a:tc>
                  <a:txBody>
                    <a:bodyPr/>
                    <a:lstStyle/>
                    <a:p>
                      <a:pPr>
                        <a:buFont typeface="Wingdings" pitchFamily="2" charset="2"/>
                        <a:buNone/>
                      </a:pPr>
                      <a:endParaRPr lang="fr-FR" sz="800" b="0" kern="1200" dirty="0" smtClean="0">
                        <a:solidFill>
                          <a:schemeClr val="dk1"/>
                        </a:solidFill>
                        <a:latin typeface="Arial" pitchFamily="34" charset="0"/>
                        <a:ea typeface="+mn-ea"/>
                        <a:cs typeface="Arial" pitchFamily="34" charset="0"/>
                      </a:endParaRPr>
                    </a:p>
                    <a:p>
                      <a:pPr>
                        <a:buFont typeface="Wingdings" pitchFamily="2" charset="2"/>
                        <a:buChar char="Ø"/>
                      </a:pPr>
                      <a:r>
                        <a:rPr lang="fr-FR" sz="1600" b="0" kern="1200" dirty="0" smtClean="0">
                          <a:solidFill>
                            <a:schemeClr val="dk1"/>
                          </a:solidFill>
                          <a:latin typeface="Arial" pitchFamily="34" charset="0"/>
                          <a:ea typeface="+mn-ea"/>
                          <a:cs typeface="Arial" pitchFamily="34" charset="0"/>
                        </a:rPr>
                        <a:t> Programmes de reconversion par la formation </a:t>
                      </a:r>
                    </a:p>
                    <a:p>
                      <a:pPr>
                        <a:buFont typeface="Wingdings" pitchFamily="2" charset="2"/>
                        <a:buNone/>
                      </a:pPr>
                      <a:r>
                        <a:rPr lang="fr-FR" sz="1600" b="0" kern="1200" dirty="0" smtClean="0">
                          <a:solidFill>
                            <a:schemeClr val="dk1"/>
                          </a:solidFill>
                          <a:latin typeface="Arial" pitchFamily="34" charset="0"/>
                          <a:ea typeface="+mn-ea"/>
                          <a:cs typeface="Arial" pitchFamily="34" charset="0"/>
                        </a:rPr>
                        <a:t>   (dockers, etc.)</a:t>
                      </a:r>
                    </a:p>
                    <a:p>
                      <a:pPr>
                        <a:buFont typeface="Wingdings" pitchFamily="2" charset="2"/>
                        <a:buNone/>
                      </a:pPr>
                      <a:endParaRPr lang="fr-FR" sz="800" b="0" kern="1200" dirty="0">
                        <a:solidFill>
                          <a:schemeClr val="dk1"/>
                        </a:solidFill>
                        <a:latin typeface="Arial" pitchFamily="34" charset="0"/>
                        <a:ea typeface="+mn-ea"/>
                        <a:cs typeface="Arial" pitchFamily="34" charset="0"/>
                      </a:endParaRPr>
                    </a:p>
                  </a:txBody>
                  <a:tcPr>
                    <a:solidFill>
                      <a:srgbClr val="E9EDF4"/>
                    </a:solidFill>
                  </a:tcPr>
                </a:tc>
              </a:tr>
              <a:tr h="990861">
                <a:tc>
                  <a:txBody>
                    <a:bodyPr/>
                    <a:lstStyle/>
                    <a:p>
                      <a:pPr>
                        <a:buFont typeface="Wingdings" pitchFamily="2" charset="2"/>
                        <a:buNone/>
                      </a:pPr>
                      <a:r>
                        <a:rPr lang="fr-FR" sz="1600" b="0" kern="1200" dirty="0" smtClean="0">
                          <a:solidFill>
                            <a:schemeClr val="dk1"/>
                          </a:solidFill>
                          <a:latin typeface="Arial" pitchFamily="34" charset="0"/>
                          <a:ea typeface="+mn-ea"/>
                          <a:cs typeface="Arial" pitchFamily="34" charset="0"/>
                        </a:rPr>
                        <a:t> </a:t>
                      </a:r>
                    </a:p>
                    <a:p>
                      <a:pPr>
                        <a:buFont typeface="Wingdings" pitchFamily="2" charset="2"/>
                        <a:buChar char="Ø"/>
                      </a:pPr>
                      <a:r>
                        <a:rPr lang="fr-FR" sz="1600" b="0" kern="1200" dirty="0" smtClean="0">
                          <a:solidFill>
                            <a:schemeClr val="dk1"/>
                          </a:solidFill>
                          <a:latin typeface="Arial" pitchFamily="34" charset="0"/>
                          <a:ea typeface="+mn-ea"/>
                          <a:cs typeface="Arial" pitchFamily="34" charset="0"/>
                        </a:rPr>
                        <a:t> Couplage avec la micro finance et activités </a:t>
                      </a:r>
                    </a:p>
                    <a:p>
                      <a:pPr>
                        <a:buFont typeface="Wingdings" pitchFamily="2" charset="2"/>
                        <a:buNone/>
                      </a:pPr>
                      <a:r>
                        <a:rPr lang="fr-FR" sz="1600" b="0" kern="1200" dirty="0" smtClean="0">
                          <a:solidFill>
                            <a:schemeClr val="dk1"/>
                          </a:solidFill>
                          <a:latin typeface="Arial" pitchFamily="34" charset="0"/>
                          <a:ea typeface="+mn-ea"/>
                          <a:cs typeface="Arial" pitchFamily="34" charset="0"/>
                        </a:rPr>
                        <a:t>    communautaires</a:t>
                      </a:r>
                    </a:p>
                    <a:p>
                      <a:pPr>
                        <a:buFont typeface="Wingdings" pitchFamily="2" charset="2"/>
                        <a:buNone/>
                      </a:pPr>
                      <a:endParaRPr lang="fr-FR" sz="800" b="0" kern="1200" dirty="0">
                        <a:solidFill>
                          <a:schemeClr val="dk1"/>
                        </a:solidFill>
                        <a:latin typeface="Arial" pitchFamily="34" charset="0"/>
                        <a:ea typeface="+mn-ea"/>
                        <a:cs typeface="Arial" pitchFamily="34" charset="0"/>
                      </a:endParaRPr>
                    </a:p>
                  </a:txBody>
                  <a:tcPr>
                    <a:solidFill>
                      <a:srgbClr val="D0D8E8"/>
                    </a:solidFill>
                  </a:tcPr>
                </a:tc>
              </a:tr>
              <a:tr h="990861">
                <a:tc>
                  <a:txBody>
                    <a:bodyPr/>
                    <a:lstStyle/>
                    <a:p>
                      <a:pPr>
                        <a:buFont typeface="Wingdings" pitchFamily="2" charset="2"/>
                        <a:buNone/>
                      </a:pPr>
                      <a:endParaRPr lang="fr-FR" sz="800" b="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1600" b="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Accent</a:t>
                      </a:r>
                      <a:r>
                        <a:rPr lang="fr-FR" sz="1600" b="0" kern="1200" baseline="0" dirty="0" smtClean="0">
                          <a:solidFill>
                            <a:schemeClr val="dk1"/>
                          </a:solidFill>
                          <a:latin typeface="Arial" pitchFamily="34" charset="0"/>
                          <a:ea typeface="+mn-ea"/>
                          <a:cs typeface="Arial" pitchFamily="34" charset="0"/>
                        </a:rPr>
                        <a:t> sur les matériaux locaux (taille des pierres)</a:t>
                      </a:r>
                      <a:endParaRPr lang="fr-FR" sz="1600" b="0" kern="1200" dirty="0" smtClean="0">
                        <a:solidFill>
                          <a:schemeClr val="dk1"/>
                        </a:solidFill>
                        <a:latin typeface="Arial" pitchFamily="34" charset="0"/>
                        <a:ea typeface="+mn-ea"/>
                        <a:cs typeface="Arial" pitchFamily="34" charset="0"/>
                      </a:endParaRPr>
                    </a:p>
                    <a:p>
                      <a:pPr>
                        <a:buFont typeface="Wingdings" pitchFamily="2" charset="2"/>
                        <a:buNone/>
                      </a:pPr>
                      <a:endParaRPr lang="fr-FR" sz="800" b="0" kern="1200" dirty="0">
                        <a:solidFill>
                          <a:schemeClr val="dk1"/>
                        </a:solidFill>
                        <a:latin typeface="Arial" pitchFamily="34" charset="0"/>
                        <a:ea typeface="+mn-ea"/>
                        <a:cs typeface="Arial" pitchFamily="34" charset="0"/>
                      </a:endParaRPr>
                    </a:p>
                  </a:txBody>
                  <a:tcPr>
                    <a:solidFill>
                      <a:srgbClr val="D0D8E8"/>
                    </a:solidFill>
                  </a:tcPr>
                </a:tc>
              </a:tr>
            </a:tbl>
          </a:graphicData>
        </a:graphic>
      </p:graphicFrame>
      <p:pic>
        <p:nvPicPr>
          <p:cNvPr id="6" name="Picture 2" descr="E:\photos\formation caces\Photo 1340.jpg"/>
          <p:cNvPicPr>
            <a:picLocks noChangeAspect="1" noChangeArrowheads="1"/>
          </p:cNvPicPr>
          <p:nvPr/>
        </p:nvPicPr>
        <p:blipFill>
          <a:blip r:embed="rId2" cstate="print"/>
          <a:srcRect/>
          <a:stretch>
            <a:fillRect/>
          </a:stretch>
        </p:blipFill>
        <p:spPr bwMode="auto">
          <a:xfrm rot="21314008">
            <a:off x="6562390" y="5195589"/>
            <a:ext cx="2205094" cy="1573515"/>
          </a:xfrm>
          <a:prstGeom prst="rect">
            <a:avLst/>
          </a:prstGeom>
          <a:noFill/>
        </p:spPr>
      </p:pic>
      <p:pic>
        <p:nvPicPr>
          <p:cNvPr id="7" name="Image 1" descr="IMG_5948"/>
          <p:cNvPicPr>
            <a:picLocks noChangeAspect="1" noChangeArrowheads="1"/>
          </p:cNvPicPr>
          <p:nvPr/>
        </p:nvPicPr>
        <p:blipFill>
          <a:blip r:embed="rId3" cstate="print"/>
          <a:srcRect/>
          <a:stretch>
            <a:fillRect/>
          </a:stretch>
        </p:blipFill>
        <p:spPr bwMode="auto">
          <a:xfrm rot="21067990">
            <a:off x="6545099" y="181693"/>
            <a:ext cx="2486025" cy="1657350"/>
          </a:xfrm>
          <a:prstGeom prst="rect">
            <a:avLst/>
          </a:prstGeom>
          <a:noFill/>
        </p:spPr>
      </p:pic>
      <p:pic>
        <p:nvPicPr>
          <p:cNvPr id="1026" name="Picture 2" descr="C:\Users\NASRO\Desktop\DSC02010.JPG"/>
          <p:cNvPicPr>
            <a:picLocks noChangeAspect="1" noChangeArrowheads="1"/>
          </p:cNvPicPr>
          <p:nvPr/>
        </p:nvPicPr>
        <p:blipFill>
          <a:blip r:embed="rId4" cstate="print"/>
          <a:srcRect/>
          <a:stretch>
            <a:fillRect/>
          </a:stretch>
        </p:blipFill>
        <p:spPr bwMode="auto">
          <a:xfrm rot="20111316">
            <a:off x="6567783" y="2049031"/>
            <a:ext cx="2317902" cy="1741012"/>
          </a:xfrm>
          <a:prstGeom prst="rect">
            <a:avLst/>
          </a:prstGeom>
          <a:noFill/>
        </p:spPr>
      </p:pic>
      <p:pic>
        <p:nvPicPr>
          <p:cNvPr id="8" name="Image 5" descr="IMG_5974"/>
          <p:cNvPicPr>
            <a:picLocks noChangeAspect="1" noChangeArrowheads="1"/>
          </p:cNvPicPr>
          <p:nvPr/>
        </p:nvPicPr>
        <p:blipFill>
          <a:blip r:embed="rId5" cstate="print"/>
          <a:srcRect/>
          <a:stretch>
            <a:fillRect/>
          </a:stretch>
        </p:blipFill>
        <p:spPr bwMode="auto">
          <a:xfrm rot="1175207">
            <a:off x="5973098" y="3705056"/>
            <a:ext cx="2334930" cy="1516596"/>
          </a:xfrm>
          <a:prstGeom prst="rect">
            <a:avLst/>
          </a:prstGeom>
          <a:noFill/>
        </p:spPr>
      </p:pic>
      <p:sp>
        <p:nvSpPr>
          <p:cNvPr id="10" name="Rectangle 2"/>
          <p:cNvSpPr txBox="1">
            <a:spLocks noChangeArrowheads="1"/>
          </p:cNvSpPr>
          <p:nvPr/>
        </p:nvSpPr>
        <p:spPr>
          <a:xfrm>
            <a:off x="285720" y="0"/>
            <a:ext cx="7429552" cy="714356"/>
          </a:xfrm>
          <a:prstGeom prst="rect">
            <a:avLst/>
          </a:prstGeom>
        </p:spPr>
        <p:txBody>
          <a:bodyPr vert="horz" lIns="91440" tIns="45720" rIns="91440" bIns="45720" rtlCol="0" anchor="ctr">
            <a:normAutofit/>
          </a:bodyPr>
          <a:lstStyle/>
          <a:p>
            <a:pPr marL="1066800" lvl="0" indent="-1066800">
              <a:spcBef>
                <a:spcPct val="0"/>
              </a:spcBef>
              <a:defRPr/>
            </a:pPr>
            <a:r>
              <a:rPr lang="fr-FR" sz="2800" b="1" dirty="0" smtClean="0">
                <a:solidFill>
                  <a:srgbClr val="000099"/>
                </a:solidFill>
              </a:rPr>
              <a:t>Défis structurants </a:t>
            </a:r>
            <a:r>
              <a:rPr kumimoji="0" lang="fr-FR" sz="2800" b="1" i="0" u="none" strike="noStrike" kern="1200" cap="none" spc="0" normalizeH="0" noProof="0" dirty="0" smtClean="0">
                <a:ln>
                  <a:noFill/>
                </a:ln>
                <a:solidFill>
                  <a:srgbClr val="000099"/>
                </a:solidFill>
                <a:effectLst/>
                <a:uLnTx/>
                <a:uFillTx/>
                <a:latin typeface="+mj-lt"/>
                <a:ea typeface="+mj-ea"/>
                <a:cs typeface="+mj-cs"/>
              </a:rPr>
              <a:t>: Filets sociaux productifs</a:t>
            </a:r>
            <a:endParaRPr kumimoji="0" lang="fr-FR" sz="2800" b="1" i="0" u="none" strike="noStrike" kern="1200" cap="none" spc="0" normalizeH="0" baseline="0" noProof="0" dirty="0" smtClean="0">
              <a:ln>
                <a:noFill/>
              </a:ln>
              <a:solidFill>
                <a:srgbClr val="000099"/>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ASRO\AppData\Local\Microsoft\Windows\Temporary Internet Files\Content.IE5\VDJB909H\MC900438748[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 name="ZoneTexte 10"/>
          <p:cNvSpPr txBox="1"/>
          <p:nvPr/>
        </p:nvSpPr>
        <p:spPr>
          <a:xfrm>
            <a:off x="2928926" y="1357298"/>
            <a:ext cx="3571900" cy="583646"/>
          </a:xfrm>
          <a:prstGeom prst="rect">
            <a:avLst/>
          </a:prstGeom>
          <a:noFill/>
        </p:spPr>
        <p:txBody>
          <a:bodyPr wrap="none" rtlCol="0">
            <a:prstTxWarp prst="textArchDown">
              <a:avLst/>
            </a:prstTxWarp>
            <a:spAutoFit/>
          </a:bodyPr>
          <a:lstStyle/>
          <a:p>
            <a:r>
              <a:rPr lang="fr-FR" sz="2800" b="1" dirty="0" smtClean="0">
                <a:solidFill>
                  <a:srgbClr val="C00000"/>
                </a:solidFill>
              </a:rPr>
              <a:t>Employabilité des jeunes</a:t>
            </a:r>
            <a:endParaRPr lang="fr-FR" sz="2800" b="1" dirty="0">
              <a:solidFill>
                <a:srgbClr val="C00000"/>
              </a:solidFill>
            </a:endParaRPr>
          </a:p>
        </p:txBody>
      </p:sp>
      <p:sp>
        <p:nvSpPr>
          <p:cNvPr id="16" name="ZoneTexte 15"/>
          <p:cNvSpPr txBox="1"/>
          <p:nvPr/>
        </p:nvSpPr>
        <p:spPr>
          <a:xfrm>
            <a:off x="2515135" y="3160933"/>
            <a:ext cx="4670780" cy="591176"/>
          </a:xfrm>
          <a:prstGeom prst="rect">
            <a:avLst/>
          </a:prstGeom>
          <a:noFill/>
        </p:spPr>
        <p:txBody>
          <a:bodyPr spcFirstLastPara="1" wrap="none" numCol="1" rtlCol="0">
            <a:prstTxWarp prst="textArchDown">
              <a:avLst/>
            </a:prstTxWarp>
            <a:spAutoFit/>
          </a:bodyPr>
          <a:lstStyle/>
          <a:p>
            <a:pPr>
              <a:lnSpc>
                <a:spcPct val="90000"/>
              </a:lnSpc>
              <a:spcBef>
                <a:spcPct val="0"/>
              </a:spcBef>
              <a:spcAft>
                <a:spcPct val="35000"/>
              </a:spcAft>
            </a:pPr>
            <a:r>
              <a:rPr lang="fr-FR" sz="2800" b="1" dirty="0" smtClean="0">
                <a:solidFill>
                  <a:srgbClr val="C00000"/>
                </a:solidFill>
              </a:rPr>
              <a:t>Développement régional, local</a:t>
            </a:r>
          </a:p>
        </p:txBody>
      </p:sp>
      <p:sp>
        <p:nvSpPr>
          <p:cNvPr id="17" name="ZoneTexte 16"/>
          <p:cNvSpPr txBox="1"/>
          <p:nvPr/>
        </p:nvSpPr>
        <p:spPr>
          <a:xfrm>
            <a:off x="1214414" y="2285992"/>
            <a:ext cx="7143800" cy="512208"/>
          </a:xfrm>
          <a:prstGeom prst="rect">
            <a:avLst/>
          </a:prstGeom>
          <a:noFill/>
        </p:spPr>
        <p:txBody>
          <a:bodyPr spcFirstLastPara="1" wrap="none" numCol="1" rtlCol="0">
            <a:prstTxWarp prst="textArchDown">
              <a:avLst>
                <a:gd name="adj" fmla="val 444962"/>
              </a:avLst>
            </a:prstTxWarp>
            <a:spAutoFit/>
          </a:bodyPr>
          <a:lstStyle/>
          <a:p>
            <a:pPr lvl="0">
              <a:lnSpc>
                <a:spcPct val="90000"/>
              </a:lnSpc>
              <a:spcBef>
                <a:spcPct val="0"/>
              </a:spcBef>
              <a:spcAft>
                <a:spcPct val="35000"/>
              </a:spcAft>
            </a:pPr>
            <a:r>
              <a:rPr lang="fr-FR" sz="2800" b="1" dirty="0" smtClean="0">
                <a:solidFill>
                  <a:srgbClr val="C00000"/>
                </a:solidFill>
              </a:rPr>
              <a:t>Filets sociaux productifs</a:t>
            </a:r>
          </a:p>
        </p:txBody>
      </p:sp>
      <p:sp>
        <p:nvSpPr>
          <p:cNvPr id="18" name="ZoneTexte 17"/>
          <p:cNvSpPr txBox="1"/>
          <p:nvPr/>
        </p:nvSpPr>
        <p:spPr>
          <a:xfrm>
            <a:off x="1643042" y="4071942"/>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URBAIN</a:t>
            </a:r>
            <a:endParaRPr lang="fr-FR" sz="2800" b="1" dirty="0"/>
          </a:p>
        </p:txBody>
      </p:sp>
      <p:sp>
        <p:nvSpPr>
          <p:cNvPr id="19" name="ZoneTexte 18"/>
          <p:cNvSpPr txBox="1"/>
          <p:nvPr/>
        </p:nvSpPr>
        <p:spPr>
          <a:xfrm>
            <a:off x="5286380" y="4000504"/>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RURAL</a:t>
            </a:r>
            <a:endParaRPr lang="fr-FR" sz="28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714348" y="1142984"/>
          <a:ext cx="4929222" cy="4232920"/>
        </p:xfrm>
        <a:graphic>
          <a:graphicData uri="http://schemas.openxmlformats.org/drawingml/2006/table">
            <a:tbl>
              <a:tblPr firstRow="1" bandRow="1">
                <a:tableStyleId>{5C22544A-7EE6-4342-B048-85BDC9FD1C3A}</a:tableStyleId>
              </a:tblPr>
              <a:tblGrid>
                <a:gridCol w="4929222"/>
              </a:tblGrid>
              <a:tr h="571504">
                <a:tc>
                  <a:txBody>
                    <a:bodyPr/>
                    <a:lstStyle/>
                    <a:p>
                      <a:pPr>
                        <a:buFont typeface="Wingdings" pitchFamily="2" charset="2"/>
                        <a:buNone/>
                      </a:pPr>
                      <a:r>
                        <a:rPr lang="fr-FR" sz="800" b="0" dirty="0" smtClean="0">
                          <a:solidFill>
                            <a:schemeClr val="tx1"/>
                          </a:solidFill>
                          <a:latin typeface="Arial" pitchFamily="34" charset="0"/>
                          <a:cs typeface="Arial" pitchFamily="34" charset="0"/>
                        </a:rPr>
                        <a:t> </a:t>
                      </a:r>
                    </a:p>
                    <a:p>
                      <a:pPr>
                        <a:buFont typeface="Wingdings" pitchFamily="2" charset="2"/>
                        <a:buChar char="Ø"/>
                      </a:pPr>
                      <a:r>
                        <a:rPr lang="fr-FR" sz="1600" b="0" dirty="0" smtClean="0">
                          <a:solidFill>
                            <a:schemeClr val="tx1"/>
                          </a:solidFill>
                          <a:latin typeface="Arial" pitchFamily="34" charset="0"/>
                          <a:cs typeface="Arial" pitchFamily="34" charset="0"/>
                        </a:rPr>
                        <a:t> Formation des élus et acteurs locaux</a:t>
                      </a:r>
                    </a:p>
                    <a:p>
                      <a:pPr>
                        <a:buFont typeface="Wingdings" pitchFamily="2" charset="2"/>
                        <a:buNone/>
                      </a:pPr>
                      <a:endParaRPr lang="fr-FR" sz="800" b="0" dirty="0">
                        <a:solidFill>
                          <a:schemeClr val="tx1"/>
                        </a:solidFill>
                        <a:latin typeface="Arial" pitchFamily="34" charset="0"/>
                        <a:cs typeface="Arial" pitchFamily="34" charset="0"/>
                      </a:endParaRPr>
                    </a:p>
                  </a:txBody>
                  <a:tcPr>
                    <a:solidFill>
                      <a:srgbClr val="E9EDF4"/>
                    </a:solidFill>
                  </a:tcPr>
                </a:tc>
              </a:tr>
              <a:tr h="849640">
                <a:tc>
                  <a:txBody>
                    <a:bodyPr/>
                    <a:lstStyle/>
                    <a:p>
                      <a:pPr>
                        <a:buFont typeface="Wingdings" pitchFamily="2" charset="2"/>
                        <a:buNone/>
                      </a:pPr>
                      <a:endParaRPr lang="fr-FR" sz="800" dirty="0" smtClean="0">
                        <a:latin typeface="Arial" pitchFamily="34" charset="0"/>
                        <a:cs typeface="Arial" pitchFamily="34" charset="0"/>
                      </a:endParaRPr>
                    </a:p>
                    <a:p>
                      <a:pPr>
                        <a:buFont typeface="Wingdings" pitchFamily="2" charset="2"/>
                        <a:buChar char="Ø"/>
                      </a:pPr>
                      <a:r>
                        <a:rPr lang="fr-FR" sz="1600" dirty="0" smtClean="0">
                          <a:latin typeface="Arial" pitchFamily="34" charset="0"/>
                          <a:cs typeface="Arial" pitchFamily="34" charset="0"/>
                        </a:rPr>
                        <a:t> Mise à disposition d’outils de planification (schémas directeurs)</a:t>
                      </a:r>
                    </a:p>
                    <a:p>
                      <a:pPr>
                        <a:buFont typeface="Wingdings" pitchFamily="2" charset="2"/>
                        <a:buNone/>
                      </a:pPr>
                      <a:endParaRPr lang="fr-FR" sz="800" dirty="0">
                        <a:latin typeface="Arial" pitchFamily="34" charset="0"/>
                        <a:cs typeface="Arial" pitchFamily="34" charset="0"/>
                      </a:endParaRPr>
                    </a:p>
                  </a:txBody>
                  <a:tcPr>
                    <a:solidFill>
                      <a:srgbClr val="D0D8E8"/>
                    </a:solidFill>
                  </a:tcPr>
                </a:tc>
              </a:tr>
              <a:tr h="571504">
                <a:tc>
                  <a:txBody>
                    <a:bodyPr/>
                    <a:lstStyle/>
                    <a:p>
                      <a:pPr>
                        <a:buFont typeface="Wingdings" pitchFamily="2" charset="2"/>
                        <a:buNone/>
                      </a:pPr>
                      <a:endParaRPr lang="fr-FR" sz="800" dirty="0" smtClean="0">
                        <a:latin typeface="Arial" pitchFamily="34" charset="0"/>
                        <a:cs typeface="Arial" pitchFamily="34" charset="0"/>
                      </a:endParaRPr>
                    </a:p>
                    <a:p>
                      <a:pPr>
                        <a:buFont typeface="Wingdings" pitchFamily="2" charset="2"/>
                        <a:buChar char="Ø"/>
                      </a:pPr>
                      <a:r>
                        <a:rPr lang="fr-FR" sz="1600" dirty="0" smtClean="0">
                          <a:latin typeface="Arial" pitchFamily="34" charset="0"/>
                          <a:cs typeface="Arial" pitchFamily="34" charset="0"/>
                        </a:rPr>
                        <a:t> Mise à disposition de fonds d’investissement</a:t>
                      </a:r>
                    </a:p>
                    <a:p>
                      <a:pPr>
                        <a:buFont typeface="Wingdings" pitchFamily="2" charset="2"/>
                        <a:buNone/>
                      </a:pPr>
                      <a:endParaRPr lang="fr-FR" sz="800" dirty="0">
                        <a:latin typeface="Arial" pitchFamily="34" charset="0"/>
                        <a:cs typeface="Arial" pitchFamily="34" charset="0"/>
                      </a:endParaRPr>
                    </a:p>
                  </a:txBody>
                  <a:tcPr>
                    <a:solidFill>
                      <a:srgbClr val="E9EDF4"/>
                    </a:solidFill>
                  </a:tcPr>
                </a:tc>
              </a:tr>
              <a:tr h="778202">
                <a:tc>
                  <a:txBody>
                    <a:bodyPr/>
                    <a:lstStyle/>
                    <a:p>
                      <a:pPr>
                        <a:buFont typeface="Wingdings" pitchFamily="2" charset="2"/>
                        <a:buNone/>
                      </a:pPr>
                      <a:endParaRPr lang="fr-FR" sz="800" dirty="0" smtClean="0">
                        <a:latin typeface="Arial" pitchFamily="34" charset="0"/>
                        <a:cs typeface="Arial" pitchFamily="34" charset="0"/>
                      </a:endParaRPr>
                    </a:p>
                    <a:p>
                      <a:pPr>
                        <a:buFont typeface="Wingdings" pitchFamily="2" charset="2"/>
                        <a:buChar char="Ø"/>
                      </a:pPr>
                      <a:r>
                        <a:rPr lang="fr-FR" sz="1600" dirty="0" smtClean="0">
                          <a:latin typeface="Arial" pitchFamily="34" charset="0"/>
                          <a:cs typeface="Arial" pitchFamily="34" charset="0"/>
                        </a:rPr>
                        <a:t> Mise à disposition de fonds de projets</a:t>
                      </a:r>
                      <a:r>
                        <a:rPr lang="fr-FR" sz="1600" baseline="0" dirty="0" smtClean="0">
                          <a:latin typeface="Arial" pitchFamily="34" charset="0"/>
                          <a:cs typeface="Arial" pitchFamily="34" charset="0"/>
                        </a:rPr>
                        <a:t> communautaires</a:t>
                      </a:r>
                    </a:p>
                    <a:p>
                      <a:pPr>
                        <a:buFont typeface="Wingdings" pitchFamily="2" charset="2"/>
                        <a:buNone/>
                      </a:pPr>
                      <a:endParaRPr lang="fr-FR" sz="800" dirty="0">
                        <a:latin typeface="Arial" pitchFamily="34" charset="0"/>
                        <a:cs typeface="Arial" pitchFamily="34" charset="0"/>
                      </a:endParaRPr>
                    </a:p>
                  </a:txBody>
                  <a:tcPr>
                    <a:solidFill>
                      <a:srgbClr val="D0D8E8"/>
                    </a:solidFill>
                  </a:tcPr>
                </a:tc>
              </a:tr>
              <a:tr h="526746">
                <a:tc>
                  <a:txBody>
                    <a:bodyPr/>
                    <a:lstStyle/>
                    <a:p>
                      <a:pPr>
                        <a:buFont typeface="Wingdings" pitchFamily="2" charset="2"/>
                        <a:buNone/>
                      </a:pPr>
                      <a:endParaRPr lang="fr-FR" sz="800" dirty="0" smtClean="0">
                        <a:latin typeface="Arial" pitchFamily="34" charset="0"/>
                        <a:cs typeface="Arial" pitchFamily="34" charset="0"/>
                      </a:endParaRPr>
                    </a:p>
                    <a:p>
                      <a:pPr>
                        <a:buFont typeface="Wingdings" pitchFamily="2" charset="2"/>
                        <a:buChar char="Ø"/>
                      </a:pPr>
                      <a:r>
                        <a:rPr lang="fr-FR" sz="1600" dirty="0" smtClean="0">
                          <a:latin typeface="Arial" pitchFamily="34" charset="0"/>
                          <a:cs typeface="Arial" pitchFamily="34" charset="0"/>
                        </a:rPr>
                        <a:t> Amélioration des infrastructures/équipements</a:t>
                      </a:r>
                      <a:r>
                        <a:rPr lang="fr-FR" sz="1600" baseline="0" dirty="0" smtClean="0">
                          <a:latin typeface="Arial" pitchFamily="34" charset="0"/>
                          <a:cs typeface="Arial" pitchFamily="34" charset="0"/>
                        </a:rPr>
                        <a:t> marchands</a:t>
                      </a:r>
                      <a:endParaRPr lang="fr-FR" sz="1600" dirty="0" smtClean="0">
                        <a:latin typeface="Arial" pitchFamily="34" charset="0"/>
                        <a:cs typeface="Arial" pitchFamily="34" charset="0"/>
                      </a:endParaRPr>
                    </a:p>
                    <a:p>
                      <a:pPr>
                        <a:buFont typeface="Wingdings" pitchFamily="2" charset="2"/>
                        <a:buNone/>
                      </a:pPr>
                      <a:endParaRPr lang="fr-FR" sz="800" dirty="0">
                        <a:latin typeface="Arial" pitchFamily="34" charset="0"/>
                        <a:cs typeface="Arial" pitchFamily="34" charset="0"/>
                      </a:endParaRPr>
                    </a:p>
                  </a:txBody>
                  <a:tcPr>
                    <a:solidFill>
                      <a:srgbClr val="E9EDF4"/>
                    </a:solidFill>
                  </a:tcPr>
                </a:tc>
              </a:tr>
              <a:tr h="447692">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kern="1200" dirty="0" smtClean="0">
                          <a:solidFill>
                            <a:schemeClr val="dk1"/>
                          </a:solidFill>
                          <a:latin typeface="Arial" pitchFamily="34" charset="0"/>
                          <a:ea typeface="+mn-ea"/>
                          <a:cs typeface="Arial" pitchFamily="34" charset="0"/>
                        </a:rPr>
                        <a:t> Micro finance</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0" kern="1200" dirty="0">
                        <a:solidFill>
                          <a:schemeClr val="dk1"/>
                        </a:solidFill>
                        <a:latin typeface="Arial" pitchFamily="34" charset="0"/>
                        <a:ea typeface="+mn-ea"/>
                        <a:cs typeface="Arial" pitchFamily="34" charset="0"/>
                      </a:endParaRPr>
                    </a:p>
                  </a:txBody>
                  <a:tcPr>
                    <a:solidFill>
                      <a:srgbClr val="D0D8E8"/>
                    </a:solidFill>
                  </a:tcPr>
                </a:tc>
              </a:tr>
            </a:tbl>
          </a:graphicData>
        </a:graphic>
      </p:graphicFrame>
      <p:pic>
        <p:nvPicPr>
          <p:cNvPr id="3" name="Image 1" descr="C:\Users\RAHMA\Documents\Formation des élus locaux au shératon\IMG_4057.JPG"/>
          <p:cNvPicPr>
            <a:picLocks noChangeAspect="1" noChangeArrowheads="1"/>
          </p:cNvPicPr>
          <p:nvPr/>
        </p:nvPicPr>
        <p:blipFill>
          <a:blip r:embed="rId2" cstate="print"/>
          <a:srcRect/>
          <a:stretch>
            <a:fillRect/>
          </a:stretch>
        </p:blipFill>
        <p:spPr bwMode="auto">
          <a:xfrm rot="444077">
            <a:off x="6554279" y="868416"/>
            <a:ext cx="2486928" cy="1469148"/>
          </a:xfrm>
          <a:prstGeom prst="rect">
            <a:avLst/>
          </a:prstGeom>
          <a:noFill/>
          <a:ln w="9525">
            <a:noFill/>
            <a:miter lim="800000"/>
            <a:headEnd/>
            <a:tailEnd/>
          </a:ln>
        </p:spPr>
      </p:pic>
      <p:pic>
        <p:nvPicPr>
          <p:cNvPr id="4" name="Picture 2" descr="E:\photos\photos DI\CPEC ALI SABIEH EN COURS LE 16 02 2011\Photo 1122.jpg"/>
          <p:cNvPicPr>
            <a:picLocks noChangeAspect="1" noChangeArrowheads="1"/>
          </p:cNvPicPr>
          <p:nvPr/>
        </p:nvPicPr>
        <p:blipFill>
          <a:blip r:embed="rId3" cstate="print"/>
          <a:srcRect/>
          <a:stretch>
            <a:fillRect/>
          </a:stretch>
        </p:blipFill>
        <p:spPr bwMode="auto">
          <a:xfrm rot="21136113">
            <a:off x="6473696" y="2256708"/>
            <a:ext cx="2323742" cy="1742806"/>
          </a:xfrm>
          <a:prstGeom prst="rect">
            <a:avLst/>
          </a:prstGeom>
          <a:noFill/>
        </p:spPr>
      </p:pic>
      <p:pic>
        <p:nvPicPr>
          <p:cNvPr id="5" name="Image 4" descr="E:\photos\microfinance\DSC03151.JPG"/>
          <p:cNvPicPr/>
          <p:nvPr/>
        </p:nvPicPr>
        <p:blipFill>
          <a:blip r:embed="rId4" cstate="print"/>
          <a:srcRect/>
          <a:stretch>
            <a:fillRect/>
          </a:stretch>
        </p:blipFill>
        <p:spPr bwMode="auto">
          <a:xfrm rot="509865">
            <a:off x="6573769" y="4128238"/>
            <a:ext cx="2466476" cy="1587510"/>
          </a:xfrm>
          <a:prstGeom prst="rect">
            <a:avLst/>
          </a:prstGeom>
          <a:noFill/>
          <a:ln w="9525">
            <a:noFill/>
            <a:miter lim="800000"/>
            <a:headEnd/>
            <a:tailEnd/>
          </a:ln>
        </p:spPr>
      </p:pic>
      <p:sp>
        <p:nvSpPr>
          <p:cNvPr id="6" name="Rectangle 2"/>
          <p:cNvSpPr txBox="1">
            <a:spLocks noChangeArrowheads="1"/>
          </p:cNvSpPr>
          <p:nvPr/>
        </p:nvSpPr>
        <p:spPr>
          <a:xfrm>
            <a:off x="285720" y="0"/>
            <a:ext cx="8286808" cy="714356"/>
          </a:xfrm>
          <a:prstGeom prst="rect">
            <a:avLst/>
          </a:prstGeom>
        </p:spPr>
        <p:txBody>
          <a:bodyPr vert="horz" lIns="91440" tIns="45720" rIns="91440" bIns="45720" rtlCol="0" anchor="ctr">
            <a:normAutofit/>
          </a:bodyPr>
          <a:lstStyle/>
          <a:p>
            <a:pPr marL="1066800" lvl="0" indent="-1066800">
              <a:spcBef>
                <a:spcPct val="0"/>
              </a:spcBef>
              <a:defRPr/>
            </a:pPr>
            <a:r>
              <a:rPr lang="fr-FR" sz="2800" b="1" dirty="0" smtClean="0">
                <a:solidFill>
                  <a:srgbClr val="000099"/>
                </a:solidFill>
              </a:rPr>
              <a:t>Défis structurants </a:t>
            </a:r>
            <a:r>
              <a:rPr kumimoji="0" lang="fr-FR" sz="2800" b="1" i="0" u="none" strike="noStrike" kern="1200" cap="none" spc="0" normalizeH="0" noProof="0" dirty="0" smtClean="0">
                <a:ln>
                  <a:noFill/>
                </a:ln>
                <a:solidFill>
                  <a:srgbClr val="000099"/>
                </a:solidFill>
                <a:effectLst/>
                <a:uLnTx/>
                <a:uFillTx/>
                <a:latin typeface="+mj-lt"/>
                <a:ea typeface="+mj-ea"/>
                <a:cs typeface="+mj-cs"/>
              </a:rPr>
              <a:t>: Développement régional, local</a:t>
            </a:r>
            <a:endParaRPr kumimoji="0" lang="fr-FR" sz="2800" b="1" i="0" u="none" strike="noStrike" kern="1200" cap="none" spc="0" normalizeH="0" baseline="0" noProof="0" dirty="0" smtClean="0">
              <a:ln>
                <a:noFill/>
              </a:ln>
              <a:solidFill>
                <a:srgbClr val="000099"/>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ASRO\AppData\Local\Microsoft\Windows\Temporary Internet Files\Content.IE5\VDJB909H\MC900438748[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3" name="ZoneTexte 12"/>
          <p:cNvSpPr txBox="1"/>
          <p:nvPr/>
        </p:nvSpPr>
        <p:spPr>
          <a:xfrm>
            <a:off x="2928926" y="1357298"/>
            <a:ext cx="3571900" cy="583646"/>
          </a:xfrm>
          <a:prstGeom prst="rect">
            <a:avLst/>
          </a:prstGeom>
          <a:noFill/>
        </p:spPr>
        <p:txBody>
          <a:bodyPr wrap="none" rtlCol="0">
            <a:prstTxWarp prst="textArchDown">
              <a:avLst/>
            </a:prstTxWarp>
            <a:spAutoFit/>
          </a:bodyPr>
          <a:lstStyle/>
          <a:p>
            <a:r>
              <a:rPr lang="fr-FR" sz="2800" b="1" dirty="0" smtClean="0">
                <a:solidFill>
                  <a:srgbClr val="C00000"/>
                </a:solidFill>
              </a:rPr>
              <a:t>Employabilité des jeunes</a:t>
            </a:r>
            <a:endParaRPr lang="fr-FR" sz="2800" b="1" dirty="0">
              <a:solidFill>
                <a:srgbClr val="C00000"/>
              </a:solidFill>
            </a:endParaRPr>
          </a:p>
        </p:txBody>
      </p:sp>
      <p:sp>
        <p:nvSpPr>
          <p:cNvPr id="19" name="ZoneTexte 18"/>
          <p:cNvSpPr txBox="1"/>
          <p:nvPr/>
        </p:nvSpPr>
        <p:spPr>
          <a:xfrm>
            <a:off x="2515135" y="3160933"/>
            <a:ext cx="4670780" cy="591176"/>
          </a:xfrm>
          <a:prstGeom prst="rect">
            <a:avLst/>
          </a:prstGeom>
          <a:noFill/>
        </p:spPr>
        <p:txBody>
          <a:bodyPr spcFirstLastPara="1" wrap="none" numCol="1" rtlCol="0">
            <a:prstTxWarp prst="textArchDown">
              <a:avLst/>
            </a:prstTxWarp>
            <a:spAutoFit/>
          </a:bodyPr>
          <a:lstStyle/>
          <a:p>
            <a:pPr>
              <a:lnSpc>
                <a:spcPct val="90000"/>
              </a:lnSpc>
              <a:spcBef>
                <a:spcPct val="0"/>
              </a:spcBef>
              <a:spcAft>
                <a:spcPct val="35000"/>
              </a:spcAft>
            </a:pPr>
            <a:r>
              <a:rPr lang="fr-FR" sz="2800" b="1" dirty="0" smtClean="0">
                <a:solidFill>
                  <a:srgbClr val="C00000"/>
                </a:solidFill>
              </a:rPr>
              <a:t>Développement régional, local</a:t>
            </a:r>
          </a:p>
        </p:txBody>
      </p:sp>
      <p:sp>
        <p:nvSpPr>
          <p:cNvPr id="20" name="ZoneTexte 19"/>
          <p:cNvSpPr txBox="1"/>
          <p:nvPr/>
        </p:nvSpPr>
        <p:spPr>
          <a:xfrm>
            <a:off x="1214414" y="2285992"/>
            <a:ext cx="7143800" cy="512208"/>
          </a:xfrm>
          <a:prstGeom prst="rect">
            <a:avLst/>
          </a:prstGeom>
          <a:noFill/>
        </p:spPr>
        <p:txBody>
          <a:bodyPr spcFirstLastPara="1" wrap="none" numCol="1" rtlCol="0">
            <a:prstTxWarp prst="textArchDown">
              <a:avLst>
                <a:gd name="adj" fmla="val 444962"/>
              </a:avLst>
            </a:prstTxWarp>
            <a:spAutoFit/>
          </a:bodyPr>
          <a:lstStyle/>
          <a:p>
            <a:pPr lvl="0">
              <a:lnSpc>
                <a:spcPct val="90000"/>
              </a:lnSpc>
              <a:spcBef>
                <a:spcPct val="0"/>
              </a:spcBef>
              <a:spcAft>
                <a:spcPct val="35000"/>
              </a:spcAft>
            </a:pPr>
            <a:r>
              <a:rPr lang="fr-FR" sz="2800" b="1" dirty="0" smtClean="0">
                <a:solidFill>
                  <a:srgbClr val="C00000"/>
                </a:solidFill>
              </a:rPr>
              <a:t>Filets sociaux productifs</a:t>
            </a:r>
          </a:p>
        </p:txBody>
      </p:sp>
      <p:sp>
        <p:nvSpPr>
          <p:cNvPr id="21" name="ZoneTexte 20"/>
          <p:cNvSpPr txBox="1"/>
          <p:nvPr/>
        </p:nvSpPr>
        <p:spPr>
          <a:xfrm>
            <a:off x="1643042" y="4071942"/>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URBAIN</a:t>
            </a:r>
            <a:endParaRPr lang="fr-FR" sz="2800" b="1" dirty="0"/>
          </a:p>
        </p:txBody>
      </p:sp>
      <p:sp>
        <p:nvSpPr>
          <p:cNvPr id="22" name="ZoneTexte 21"/>
          <p:cNvSpPr txBox="1"/>
          <p:nvPr/>
        </p:nvSpPr>
        <p:spPr>
          <a:xfrm>
            <a:off x="5286380" y="4000504"/>
            <a:ext cx="2901885" cy="1384995"/>
          </a:xfrm>
          <a:prstGeom prst="rect">
            <a:avLst/>
          </a:prstGeom>
          <a:noFill/>
        </p:spPr>
        <p:txBody>
          <a:bodyPr wrap="none" rtlCol="0">
            <a:spAutoFit/>
          </a:bodyPr>
          <a:lstStyle/>
          <a:p>
            <a:pPr algn="ctr"/>
            <a:r>
              <a:rPr lang="fr-FR" sz="2800" b="1" dirty="0" smtClean="0"/>
              <a:t>DEFI DU </a:t>
            </a:r>
          </a:p>
          <a:p>
            <a:pPr algn="ctr"/>
            <a:r>
              <a:rPr lang="fr-FR" sz="2800" b="1" dirty="0" smtClean="0"/>
              <a:t>DEVELOPPEMENT </a:t>
            </a:r>
          </a:p>
          <a:p>
            <a:pPr algn="ctr"/>
            <a:r>
              <a:rPr lang="fr-FR" sz="2800" b="1" dirty="0" smtClean="0"/>
              <a:t>RURAL</a:t>
            </a:r>
            <a:endParaRPr lang="fr-FR" sz="2800" b="1" dirty="0"/>
          </a:p>
        </p:txBody>
      </p:sp>
      <p:sp>
        <p:nvSpPr>
          <p:cNvPr id="23" name="ZoneTexte 22"/>
          <p:cNvSpPr txBox="1"/>
          <p:nvPr/>
        </p:nvSpPr>
        <p:spPr>
          <a:xfrm>
            <a:off x="1571604" y="3857628"/>
            <a:ext cx="6715172" cy="512208"/>
          </a:xfrm>
          <a:prstGeom prst="rect">
            <a:avLst/>
          </a:prstGeom>
          <a:noFill/>
        </p:spPr>
        <p:txBody>
          <a:bodyPr spcFirstLastPara="1" wrap="none" numCol="1" rtlCol="0">
            <a:prstTxWarp prst="textArchDown">
              <a:avLst/>
            </a:prstTxWarp>
            <a:spAutoFit/>
          </a:bodyPr>
          <a:lstStyle/>
          <a:p>
            <a:pPr algn="ctr">
              <a:lnSpc>
                <a:spcPct val="90000"/>
              </a:lnSpc>
              <a:spcBef>
                <a:spcPct val="0"/>
              </a:spcBef>
              <a:spcAft>
                <a:spcPct val="35000"/>
              </a:spcAft>
            </a:pPr>
            <a:r>
              <a:rPr lang="fr-FR" sz="2800" b="1" dirty="0" smtClean="0">
                <a:solidFill>
                  <a:srgbClr val="C00000"/>
                </a:solidFill>
              </a:rPr>
              <a:t>Micro finance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714348" y="1235410"/>
          <a:ext cx="4143404" cy="4635790"/>
        </p:xfrm>
        <a:graphic>
          <a:graphicData uri="http://schemas.openxmlformats.org/drawingml/2006/table">
            <a:tbl>
              <a:tblPr firstRow="1" bandRow="1">
                <a:tableStyleId>{5C22544A-7EE6-4342-B048-85BDC9FD1C3A}</a:tableStyleId>
              </a:tblPr>
              <a:tblGrid>
                <a:gridCol w="4143404"/>
              </a:tblGrid>
              <a:tr h="764830">
                <a:tc>
                  <a:txBody>
                    <a:bodyPr/>
                    <a:lstStyle/>
                    <a:p>
                      <a:pPr>
                        <a:buFont typeface="Wingdings" pitchFamily="2" charset="2"/>
                        <a:buNone/>
                      </a:pPr>
                      <a:endParaRPr lang="fr-FR" sz="800" b="0" dirty="0" smtClean="0">
                        <a:solidFill>
                          <a:schemeClr val="tx1"/>
                        </a:solidFill>
                        <a:latin typeface="Arial" pitchFamily="34" charset="0"/>
                        <a:cs typeface="Arial" pitchFamily="34" charset="0"/>
                      </a:endParaRPr>
                    </a:p>
                    <a:p>
                      <a:pPr>
                        <a:buFont typeface="Wingdings" pitchFamily="2" charset="2"/>
                        <a:buChar char="Ø"/>
                      </a:pPr>
                      <a:r>
                        <a:rPr lang="fr-FR" sz="1600" b="0" dirty="0" smtClean="0">
                          <a:solidFill>
                            <a:schemeClr val="tx1"/>
                          </a:solidFill>
                          <a:latin typeface="Arial" pitchFamily="34" charset="0"/>
                          <a:cs typeface="Arial" pitchFamily="34" charset="0"/>
                        </a:rPr>
                        <a:t> Consolidation des acquis des caisses</a:t>
                      </a:r>
                    </a:p>
                    <a:p>
                      <a:pPr>
                        <a:buFont typeface="Wingdings" pitchFamily="2" charset="2"/>
                        <a:buNone/>
                      </a:pPr>
                      <a:endParaRPr lang="fr-FR" sz="800" b="0" dirty="0">
                        <a:solidFill>
                          <a:schemeClr val="tx1"/>
                        </a:solidFill>
                        <a:latin typeface="Arial" pitchFamily="34" charset="0"/>
                        <a:cs typeface="Arial" pitchFamily="34" charset="0"/>
                      </a:endParaRPr>
                    </a:p>
                  </a:txBody>
                  <a:tcPr>
                    <a:solidFill>
                      <a:srgbClr val="E9EDF4"/>
                    </a:solidFill>
                  </a:tcPr>
                </a:tc>
              </a:tr>
              <a:tr h="645284">
                <a:tc>
                  <a:txBody>
                    <a:bodyPr/>
                    <a:lstStyle/>
                    <a:p>
                      <a:pPr>
                        <a:buFont typeface="Wingdings" pitchFamily="2" charset="2"/>
                        <a:buNone/>
                      </a:pPr>
                      <a:endParaRPr lang="fr-FR" sz="800" b="0" dirty="0" smtClean="0">
                        <a:solidFill>
                          <a:schemeClr val="tx1"/>
                        </a:solidFill>
                        <a:latin typeface="Arial" pitchFamily="34" charset="0"/>
                        <a:cs typeface="Arial" pitchFamily="34" charset="0"/>
                      </a:endParaRPr>
                    </a:p>
                    <a:p>
                      <a:pPr>
                        <a:buFont typeface="Wingdings" pitchFamily="2" charset="2"/>
                        <a:buChar char="Ø"/>
                      </a:pPr>
                      <a:r>
                        <a:rPr lang="fr-FR" sz="1600" b="0" dirty="0" smtClean="0">
                          <a:solidFill>
                            <a:schemeClr val="tx1"/>
                          </a:solidFill>
                          <a:latin typeface="Arial" pitchFamily="34" charset="0"/>
                          <a:cs typeface="Arial" pitchFamily="34" charset="0"/>
                        </a:rPr>
                        <a:t> Extension</a:t>
                      </a:r>
                      <a:r>
                        <a:rPr lang="fr-FR" sz="1600" b="0" baseline="0" dirty="0" smtClean="0">
                          <a:solidFill>
                            <a:schemeClr val="tx1"/>
                          </a:solidFill>
                          <a:latin typeface="Arial" pitchFamily="34" charset="0"/>
                          <a:cs typeface="Arial" pitchFamily="34" charset="0"/>
                        </a:rPr>
                        <a:t> des activités des </a:t>
                      </a:r>
                      <a:r>
                        <a:rPr lang="fr-FR" sz="1600" b="0" baseline="0" dirty="0" err="1" smtClean="0">
                          <a:solidFill>
                            <a:schemeClr val="tx1"/>
                          </a:solidFill>
                          <a:latin typeface="Arial" pitchFamily="34" charset="0"/>
                          <a:cs typeface="Arial" pitchFamily="34" charset="0"/>
                        </a:rPr>
                        <a:t>CPECs</a:t>
                      </a:r>
                      <a:r>
                        <a:rPr lang="fr-FR" sz="1600" b="0" baseline="0" dirty="0" smtClean="0">
                          <a:solidFill>
                            <a:schemeClr val="tx1"/>
                          </a:solidFill>
                          <a:latin typeface="Arial" pitchFamily="34" charset="0"/>
                          <a:cs typeface="Arial" pitchFamily="34" charset="0"/>
                        </a:rPr>
                        <a:t> sur </a:t>
                      </a:r>
                    </a:p>
                    <a:p>
                      <a:pPr>
                        <a:buFont typeface="Wingdings" pitchFamily="2" charset="2"/>
                        <a:buNone/>
                      </a:pPr>
                      <a:r>
                        <a:rPr lang="fr-FR" sz="1600" b="0" baseline="0" dirty="0" smtClean="0">
                          <a:solidFill>
                            <a:schemeClr val="tx1"/>
                          </a:solidFill>
                          <a:latin typeface="Arial" pitchFamily="34" charset="0"/>
                          <a:cs typeface="Arial" pitchFamily="34" charset="0"/>
                        </a:rPr>
                        <a:t>    tout le territoire</a:t>
                      </a:r>
                      <a:endParaRPr lang="fr-FR" sz="1600" b="0" dirty="0" smtClean="0">
                        <a:solidFill>
                          <a:schemeClr val="tx1"/>
                        </a:solidFill>
                        <a:latin typeface="Arial" pitchFamily="34" charset="0"/>
                        <a:cs typeface="Arial" pitchFamily="34" charset="0"/>
                      </a:endParaRPr>
                    </a:p>
                    <a:p>
                      <a:pPr>
                        <a:buFont typeface="Wingdings" pitchFamily="2" charset="2"/>
                        <a:buNone/>
                      </a:pPr>
                      <a:endParaRPr lang="fr-FR" sz="800" b="0" dirty="0">
                        <a:solidFill>
                          <a:schemeClr val="tx1"/>
                        </a:solidFill>
                        <a:latin typeface="Arial" pitchFamily="34" charset="0"/>
                        <a:cs typeface="Arial" pitchFamily="34" charset="0"/>
                      </a:endParaRPr>
                    </a:p>
                  </a:txBody>
                  <a:tcPr>
                    <a:solidFill>
                      <a:srgbClr val="D0D8E8"/>
                    </a:solidFill>
                  </a:tcPr>
                </a:tc>
              </a:tr>
              <a:tr h="645284">
                <a:tc>
                  <a:txBody>
                    <a:bodyPr/>
                    <a:lstStyle/>
                    <a:p>
                      <a:pPr>
                        <a:buFont typeface="Wingdings" pitchFamily="2" charset="2"/>
                        <a:buNone/>
                      </a:pPr>
                      <a:endParaRPr lang="fr-FR" sz="800" b="0" dirty="0" smtClean="0">
                        <a:solidFill>
                          <a:schemeClr val="tx1"/>
                        </a:solidFill>
                        <a:latin typeface="Arial" pitchFamily="34" charset="0"/>
                        <a:cs typeface="Arial" pitchFamily="34" charset="0"/>
                      </a:endParaRPr>
                    </a:p>
                    <a:p>
                      <a:pPr>
                        <a:buFont typeface="Wingdings" pitchFamily="2" charset="2"/>
                        <a:buChar char="Ø"/>
                      </a:pPr>
                      <a:r>
                        <a:rPr lang="fr-FR" sz="1600" b="0" dirty="0" smtClean="0">
                          <a:solidFill>
                            <a:schemeClr val="tx1"/>
                          </a:solidFill>
                          <a:latin typeface="Arial" pitchFamily="34" charset="0"/>
                          <a:cs typeface="Arial" pitchFamily="34" charset="0"/>
                        </a:rPr>
                        <a:t> Développement de nouveaux produits </a:t>
                      </a:r>
                    </a:p>
                    <a:p>
                      <a:pPr>
                        <a:buFont typeface="Wingdings" pitchFamily="2" charset="2"/>
                        <a:buNone/>
                      </a:pPr>
                      <a:r>
                        <a:rPr lang="fr-FR" sz="1600" b="0" dirty="0" smtClean="0">
                          <a:solidFill>
                            <a:schemeClr val="tx1"/>
                          </a:solidFill>
                          <a:latin typeface="Arial" pitchFamily="34" charset="0"/>
                          <a:cs typeface="Arial" pitchFamily="34" charset="0"/>
                        </a:rPr>
                        <a:t>   (kit</a:t>
                      </a:r>
                      <a:r>
                        <a:rPr lang="fr-FR" sz="1600" b="0" baseline="0" dirty="0" smtClean="0">
                          <a:solidFill>
                            <a:schemeClr val="tx1"/>
                          </a:solidFill>
                          <a:latin typeface="Arial" pitchFamily="34" charset="0"/>
                          <a:cs typeface="Arial" pitchFamily="34" charset="0"/>
                        </a:rPr>
                        <a:t> solaire, matériaux de construction, </a:t>
                      </a:r>
                    </a:p>
                    <a:p>
                      <a:pPr>
                        <a:buFont typeface="Wingdings" pitchFamily="2" charset="2"/>
                        <a:buNone/>
                      </a:pPr>
                      <a:r>
                        <a:rPr lang="fr-FR" sz="1600" b="0" baseline="0" dirty="0" smtClean="0">
                          <a:solidFill>
                            <a:schemeClr val="tx1"/>
                          </a:solidFill>
                          <a:latin typeface="Arial" pitchFamily="34" charset="0"/>
                          <a:cs typeface="Arial" pitchFamily="34" charset="0"/>
                        </a:rPr>
                        <a:t>   taxis motos, </a:t>
                      </a:r>
                      <a:r>
                        <a:rPr lang="fr-FR" sz="1600" b="0" baseline="0" dirty="0" err="1" smtClean="0">
                          <a:solidFill>
                            <a:schemeClr val="tx1"/>
                          </a:solidFill>
                          <a:latin typeface="Arial" pitchFamily="34" charset="0"/>
                          <a:cs typeface="Arial" pitchFamily="34" charset="0"/>
                        </a:rPr>
                        <a:t>etc</a:t>
                      </a:r>
                      <a:r>
                        <a:rPr lang="fr-FR" sz="1600" b="0" baseline="0" dirty="0" smtClean="0">
                          <a:solidFill>
                            <a:schemeClr val="tx1"/>
                          </a:solidFill>
                          <a:latin typeface="Arial" pitchFamily="34" charset="0"/>
                          <a:cs typeface="Arial" pitchFamily="34" charset="0"/>
                        </a:rPr>
                        <a:t>)</a:t>
                      </a:r>
                      <a:endParaRPr lang="fr-FR" sz="1600" b="0" dirty="0" smtClean="0">
                        <a:solidFill>
                          <a:schemeClr val="tx1"/>
                        </a:solidFill>
                        <a:latin typeface="Arial" pitchFamily="34" charset="0"/>
                        <a:cs typeface="Arial" pitchFamily="34" charset="0"/>
                      </a:endParaRPr>
                    </a:p>
                    <a:p>
                      <a:pPr>
                        <a:buFont typeface="Wingdings" pitchFamily="2" charset="2"/>
                        <a:buNone/>
                      </a:pPr>
                      <a:endParaRPr lang="fr-FR" sz="800" b="0" dirty="0">
                        <a:solidFill>
                          <a:schemeClr val="tx1"/>
                        </a:solidFill>
                        <a:latin typeface="Arial" pitchFamily="34" charset="0"/>
                        <a:cs typeface="Arial" pitchFamily="34" charset="0"/>
                      </a:endParaRPr>
                    </a:p>
                  </a:txBody>
                  <a:tcPr>
                    <a:solidFill>
                      <a:srgbClr val="E9EDF4"/>
                    </a:solidFill>
                  </a:tcPr>
                </a:tc>
              </a:tr>
              <a:tr h="787742">
                <a:tc>
                  <a:txBody>
                    <a:bodyPr/>
                    <a:lstStyle/>
                    <a:p>
                      <a:pPr>
                        <a:buFont typeface="Wingdings" pitchFamily="2" charset="2"/>
                        <a:buNone/>
                      </a:pPr>
                      <a:endParaRPr lang="fr-FR" sz="800" b="0" dirty="0" smtClean="0">
                        <a:solidFill>
                          <a:schemeClr val="tx1"/>
                        </a:solidFill>
                        <a:latin typeface="Arial" pitchFamily="34" charset="0"/>
                        <a:cs typeface="Arial" pitchFamily="34" charset="0"/>
                      </a:endParaRPr>
                    </a:p>
                    <a:p>
                      <a:pPr>
                        <a:buFont typeface="Wingdings" pitchFamily="2" charset="2"/>
                        <a:buChar char="Ø"/>
                      </a:pPr>
                      <a:r>
                        <a:rPr lang="fr-FR" sz="1600" b="0" dirty="0" smtClean="0">
                          <a:solidFill>
                            <a:schemeClr val="tx1"/>
                          </a:solidFill>
                          <a:latin typeface="Arial" pitchFamily="34" charset="0"/>
                          <a:cs typeface="Arial" pitchFamily="34" charset="0"/>
                        </a:rPr>
                        <a:t> Développement de la micro finance </a:t>
                      </a:r>
                    </a:p>
                    <a:p>
                      <a:pPr>
                        <a:buFont typeface="Wingdings" pitchFamily="2" charset="2"/>
                        <a:buNone/>
                      </a:pPr>
                      <a:r>
                        <a:rPr lang="fr-FR" sz="1600" b="0" dirty="0" smtClean="0">
                          <a:solidFill>
                            <a:schemeClr val="tx1"/>
                          </a:solidFill>
                          <a:latin typeface="Arial" pitchFamily="34" charset="0"/>
                          <a:cs typeface="Arial" pitchFamily="34" charset="0"/>
                        </a:rPr>
                        <a:t>    islamique</a:t>
                      </a:r>
                    </a:p>
                    <a:p>
                      <a:pPr>
                        <a:buFont typeface="Wingdings" pitchFamily="2" charset="2"/>
                        <a:buNone/>
                      </a:pPr>
                      <a:endParaRPr lang="fr-FR" sz="800" b="0" dirty="0">
                        <a:solidFill>
                          <a:schemeClr val="tx1"/>
                        </a:solidFill>
                        <a:latin typeface="Arial" pitchFamily="34" charset="0"/>
                        <a:cs typeface="Arial" pitchFamily="34" charset="0"/>
                      </a:endParaRPr>
                    </a:p>
                  </a:txBody>
                  <a:tcPr>
                    <a:solidFill>
                      <a:srgbClr val="D0D8E8"/>
                    </a:solidFill>
                  </a:tcPr>
                </a:tc>
              </a:tr>
              <a:tr h="536286">
                <a:tc>
                  <a:txBody>
                    <a:bodyPr/>
                    <a:lstStyle/>
                    <a:p>
                      <a:pPr>
                        <a:buFont typeface="Wingdings" pitchFamily="2" charset="2"/>
                        <a:buNone/>
                      </a:pPr>
                      <a:endParaRPr lang="fr-FR" sz="800" b="0" dirty="0" smtClean="0">
                        <a:solidFill>
                          <a:schemeClr val="tx1"/>
                        </a:solidFill>
                        <a:latin typeface="Arial" pitchFamily="34" charset="0"/>
                        <a:cs typeface="Arial" pitchFamily="34" charset="0"/>
                      </a:endParaRPr>
                    </a:p>
                    <a:p>
                      <a:pPr>
                        <a:buFont typeface="Wingdings" pitchFamily="2" charset="2"/>
                        <a:buChar char="Ø"/>
                      </a:pPr>
                      <a:r>
                        <a:rPr lang="fr-FR" sz="1600" b="0" dirty="0" smtClean="0">
                          <a:solidFill>
                            <a:schemeClr val="tx1"/>
                          </a:solidFill>
                          <a:latin typeface="Arial" pitchFamily="34" charset="0"/>
                          <a:cs typeface="Arial" pitchFamily="34" charset="0"/>
                        </a:rPr>
                        <a:t> Promotion</a:t>
                      </a:r>
                      <a:r>
                        <a:rPr lang="fr-FR" sz="1600" b="0" baseline="0" dirty="0" smtClean="0">
                          <a:solidFill>
                            <a:schemeClr val="tx1"/>
                          </a:solidFill>
                          <a:latin typeface="Arial" pitchFamily="34" charset="0"/>
                          <a:cs typeface="Arial" pitchFamily="34" charset="0"/>
                        </a:rPr>
                        <a:t> de la culture </a:t>
                      </a:r>
                      <a:r>
                        <a:rPr lang="fr-FR" sz="1600" b="0" dirty="0" smtClean="0">
                          <a:solidFill>
                            <a:schemeClr val="tx1"/>
                          </a:solidFill>
                          <a:latin typeface="Arial" pitchFamily="34" charset="0"/>
                          <a:cs typeface="Arial" pitchFamily="34" charset="0"/>
                        </a:rPr>
                        <a:t>de l’épargne</a:t>
                      </a:r>
                    </a:p>
                    <a:p>
                      <a:pPr>
                        <a:buFont typeface="Wingdings" pitchFamily="2" charset="2"/>
                        <a:buNone/>
                      </a:pPr>
                      <a:endParaRPr lang="fr-FR" sz="800" b="0" dirty="0">
                        <a:solidFill>
                          <a:schemeClr val="tx1"/>
                        </a:solidFill>
                        <a:latin typeface="Arial" pitchFamily="34" charset="0"/>
                        <a:cs typeface="Arial" pitchFamily="34" charset="0"/>
                      </a:endParaRPr>
                    </a:p>
                  </a:txBody>
                  <a:tcPr>
                    <a:solidFill>
                      <a:srgbClr val="E9EDF4"/>
                    </a:solidFill>
                  </a:tcPr>
                </a:tc>
              </a:tr>
              <a:tr h="457232">
                <a:tc>
                  <a:txBody>
                    <a:bodyPr/>
                    <a:lstStyle/>
                    <a:p>
                      <a:pPr>
                        <a:buFont typeface="Wingdings" pitchFamily="2" charset="2"/>
                        <a:buNone/>
                      </a:pPr>
                      <a:endParaRPr lang="fr-FR" sz="800" b="0" dirty="0" smtClean="0">
                        <a:solidFill>
                          <a:schemeClr val="tx1"/>
                        </a:solidFill>
                        <a:latin typeface="Arial" pitchFamily="34" charset="0"/>
                        <a:cs typeface="Arial" pitchFamily="34" charset="0"/>
                      </a:endParaRPr>
                    </a:p>
                    <a:p>
                      <a:pPr>
                        <a:buFont typeface="Wingdings" pitchFamily="2" charset="2"/>
                        <a:buChar char="Ø"/>
                      </a:pPr>
                      <a:r>
                        <a:rPr lang="fr-FR" sz="1600" b="0" dirty="0" smtClean="0">
                          <a:solidFill>
                            <a:schemeClr val="tx1"/>
                          </a:solidFill>
                          <a:latin typeface="Arial" pitchFamily="34" charset="0"/>
                          <a:cs typeface="Arial" pitchFamily="34" charset="0"/>
                        </a:rPr>
                        <a:t> Promotion de la micro</a:t>
                      </a:r>
                      <a:r>
                        <a:rPr lang="fr-FR" sz="1600" b="0" baseline="0" dirty="0" smtClean="0">
                          <a:solidFill>
                            <a:schemeClr val="tx1"/>
                          </a:solidFill>
                          <a:latin typeface="Arial" pitchFamily="34" charset="0"/>
                          <a:cs typeface="Arial" pitchFamily="34" charset="0"/>
                        </a:rPr>
                        <a:t> finance rurale</a:t>
                      </a:r>
                      <a:endParaRPr lang="fr-FR" sz="1600" b="0" dirty="0" smtClean="0">
                        <a:solidFill>
                          <a:schemeClr val="tx1"/>
                        </a:solidFill>
                        <a:latin typeface="Arial" pitchFamily="34" charset="0"/>
                        <a:cs typeface="Arial" pitchFamily="34" charset="0"/>
                      </a:endParaRPr>
                    </a:p>
                    <a:p>
                      <a:pPr>
                        <a:buFont typeface="Wingdings" pitchFamily="2" charset="2"/>
                        <a:buNone/>
                      </a:pPr>
                      <a:endParaRPr lang="fr-FR" sz="800" b="0" dirty="0">
                        <a:solidFill>
                          <a:schemeClr val="tx1"/>
                        </a:solidFill>
                        <a:latin typeface="Arial" pitchFamily="34" charset="0"/>
                        <a:cs typeface="Arial" pitchFamily="34" charset="0"/>
                      </a:endParaRPr>
                    </a:p>
                  </a:txBody>
                  <a:tcPr>
                    <a:solidFill>
                      <a:srgbClr val="D0D8E8"/>
                    </a:solidFill>
                  </a:tcPr>
                </a:tc>
              </a:tr>
            </a:tbl>
          </a:graphicData>
        </a:graphic>
      </p:graphicFrame>
      <p:pic>
        <p:nvPicPr>
          <p:cNvPr id="3" name="Picture 2" descr="E:\photos\sesn region\secretaire de la solidarite\IMG_7058.jpg"/>
          <p:cNvPicPr>
            <a:picLocks noChangeAspect="1" noChangeArrowheads="1"/>
          </p:cNvPicPr>
          <p:nvPr/>
        </p:nvPicPr>
        <p:blipFill>
          <a:blip r:embed="rId2" cstate="print"/>
          <a:srcRect/>
          <a:stretch>
            <a:fillRect/>
          </a:stretch>
        </p:blipFill>
        <p:spPr bwMode="auto">
          <a:xfrm rot="20969808">
            <a:off x="5722669" y="996979"/>
            <a:ext cx="2489857" cy="1880470"/>
          </a:xfrm>
          <a:prstGeom prst="rect">
            <a:avLst/>
          </a:prstGeom>
          <a:noFill/>
        </p:spPr>
      </p:pic>
      <p:pic>
        <p:nvPicPr>
          <p:cNvPr id="4" name="Image 3" descr="C:\Users\RAHMA\Desktop\Magzine NEWS\IMG_5828.JPG"/>
          <p:cNvPicPr/>
          <p:nvPr/>
        </p:nvPicPr>
        <p:blipFill>
          <a:blip r:embed="rId3" cstate="print"/>
          <a:srcRect/>
          <a:stretch>
            <a:fillRect/>
          </a:stretch>
        </p:blipFill>
        <p:spPr bwMode="auto">
          <a:xfrm rot="20533748">
            <a:off x="6063479" y="4844116"/>
            <a:ext cx="2289548" cy="1705168"/>
          </a:xfrm>
          <a:prstGeom prst="rect">
            <a:avLst/>
          </a:prstGeom>
          <a:noFill/>
          <a:ln w="9525">
            <a:noFill/>
            <a:miter lim="800000"/>
            <a:headEnd/>
            <a:tailEnd/>
          </a:ln>
        </p:spPr>
      </p:pic>
      <p:pic>
        <p:nvPicPr>
          <p:cNvPr id="5" name="Picture 3" descr="E:\photos\Photo Rahma\DSCF3215.JPG"/>
          <p:cNvPicPr>
            <a:picLocks noChangeAspect="1" noChangeArrowheads="1"/>
          </p:cNvPicPr>
          <p:nvPr/>
        </p:nvPicPr>
        <p:blipFill>
          <a:blip r:embed="rId4" cstate="print"/>
          <a:srcRect/>
          <a:stretch>
            <a:fillRect/>
          </a:stretch>
        </p:blipFill>
        <p:spPr bwMode="auto">
          <a:xfrm rot="1356820">
            <a:off x="6740047" y="2837023"/>
            <a:ext cx="2125720" cy="1872208"/>
          </a:xfrm>
          <a:prstGeom prst="rect">
            <a:avLst/>
          </a:prstGeom>
          <a:noFill/>
        </p:spPr>
      </p:pic>
      <p:sp>
        <p:nvSpPr>
          <p:cNvPr id="7" name="Rectangle 2"/>
          <p:cNvSpPr txBox="1">
            <a:spLocks noChangeArrowheads="1"/>
          </p:cNvSpPr>
          <p:nvPr/>
        </p:nvSpPr>
        <p:spPr>
          <a:xfrm>
            <a:off x="285720" y="0"/>
            <a:ext cx="7429552" cy="714356"/>
          </a:xfrm>
          <a:prstGeom prst="rect">
            <a:avLst/>
          </a:prstGeom>
        </p:spPr>
        <p:txBody>
          <a:bodyPr vert="horz" lIns="91440" tIns="45720" rIns="91440" bIns="45720" rtlCol="0" anchor="ctr">
            <a:normAutofit/>
          </a:bodyPr>
          <a:lstStyle/>
          <a:p>
            <a:pPr marL="1066800" lvl="0" indent="-1066800">
              <a:spcBef>
                <a:spcPct val="0"/>
              </a:spcBef>
              <a:defRPr/>
            </a:pPr>
            <a:r>
              <a:rPr lang="fr-FR" sz="2800" b="1" dirty="0" smtClean="0">
                <a:solidFill>
                  <a:srgbClr val="000099"/>
                </a:solidFill>
              </a:rPr>
              <a:t>Défis structurants </a:t>
            </a:r>
            <a:r>
              <a:rPr kumimoji="0" lang="fr-FR" sz="2800" b="1" i="0" u="none" strike="noStrike" kern="1200" cap="none" spc="0" normalizeH="0" noProof="0" dirty="0" smtClean="0">
                <a:ln>
                  <a:noFill/>
                </a:ln>
                <a:solidFill>
                  <a:srgbClr val="000099"/>
                </a:solidFill>
                <a:effectLst/>
                <a:uLnTx/>
                <a:uFillTx/>
                <a:latin typeface="+mj-lt"/>
                <a:ea typeface="+mj-ea"/>
                <a:cs typeface="+mj-cs"/>
              </a:rPr>
              <a:t>: Micro finance</a:t>
            </a:r>
            <a:endParaRPr kumimoji="0" lang="fr-FR" sz="2800" b="1" i="0" u="none" strike="noStrike" kern="1200" cap="none" spc="0" normalizeH="0" baseline="0" noProof="0" dirty="0" smtClean="0">
              <a:ln>
                <a:noFill/>
              </a:ln>
              <a:solidFill>
                <a:srgbClr val="000099"/>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1571604" y="1928802"/>
          <a:ext cx="6215106" cy="4297680"/>
        </p:xfrm>
        <a:graphic>
          <a:graphicData uri="http://schemas.openxmlformats.org/drawingml/2006/table">
            <a:tbl>
              <a:tblPr firstRow="1" bandRow="1">
                <a:tableStyleId>{5C22544A-7EE6-4342-B048-85BDC9FD1C3A}</a:tableStyleId>
              </a:tblPr>
              <a:tblGrid>
                <a:gridCol w="6215106"/>
              </a:tblGrid>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kern="1200" dirty="0" smtClean="0">
                          <a:solidFill>
                            <a:schemeClr val="dk1"/>
                          </a:solidFill>
                          <a:latin typeface="Arial" pitchFamily="34" charset="0"/>
                          <a:ea typeface="+mn-ea"/>
                          <a:cs typeface="Arial" pitchFamily="34" charset="0"/>
                        </a:rPr>
                        <a:t> Renforcement de ses</a:t>
                      </a:r>
                      <a:r>
                        <a:rPr lang="fr-FR" sz="1600" b="1" kern="1200" baseline="0" dirty="0" smtClean="0">
                          <a:solidFill>
                            <a:schemeClr val="dk1"/>
                          </a:solidFill>
                          <a:latin typeface="Arial" pitchFamily="34" charset="0"/>
                          <a:ea typeface="+mn-ea"/>
                          <a:cs typeface="Arial" pitchFamily="34" charset="0"/>
                        </a:rPr>
                        <a:t> capacités face aux nouveaux défis de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1" kern="1200" baseline="0" dirty="0" smtClean="0">
                          <a:solidFill>
                            <a:schemeClr val="dk1"/>
                          </a:solidFill>
                          <a:latin typeface="Arial" pitchFamily="34" charset="0"/>
                          <a:ea typeface="+mn-ea"/>
                          <a:cs typeface="Arial" pitchFamily="34" charset="0"/>
                        </a:rPr>
                        <a:t>    développement</a:t>
                      </a:r>
                      <a:endParaRPr lang="fr-FR" sz="1600" b="1"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txBody>
                  <a:tcPr>
                    <a:solidFill>
                      <a:srgbClr val="D0D8E8"/>
                    </a:solidFill>
                  </a:tcPr>
                </a:tc>
              </a:tr>
              <a:tr h="370840">
                <a:tc>
                  <a:txBody>
                    <a:bodyPr/>
                    <a:lstStyle/>
                    <a:p>
                      <a:pPr marL="0" algn="l" defTabSz="914400" rtl="0" eaLnBrk="1" latinLnBrk="0" hangingPunct="1">
                        <a:buFont typeface="Wingdings" pitchFamily="2" charset="2"/>
                        <a:buNone/>
                      </a:pPr>
                      <a:endParaRPr lang="fr-FR" sz="800" b="1" kern="1200" dirty="0" smtClean="0">
                        <a:solidFill>
                          <a:schemeClr val="dk1"/>
                        </a:solidFill>
                        <a:latin typeface="Arial" pitchFamily="34" charset="0"/>
                        <a:ea typeface="+mn-ea"/>
                        <a:cs typeface="Arial" pitchFamily="34" charset="0"/>
                      </a:endParaRPr>
                    </a:p>
                    <a:p>
                      <a:pPr marL="0" algn="l" defTabSz="914400" rtl="0" eaLnBrk="1" latinLnBrk="0" hangingPunct="1">
                        <a:buFont typeface="Wingdings" pitchFamily="2" charset="2"/>
                        <a:buChar char="Ø"/>
                      </a:pPr>
                      <a:r>
                        <a:rPr lang="fr-FR" sz="1600" b="1" kern="1200" dirty="0" smtClean="0">
                          <a:solidFill>
                            <a:schemeClr val="dk1"/>
                          </a:solidFill>
                          <a:latin typeface="Arial" pitchFamily="34" charset="0"/>
                          <a:ea typeface="+mn-ea"/>
                          <a:cs typeface="Arial" pitchFamily="34" charset="0"/>
                        </a:rPr>
                        <a:t> Système</a:t>
                      </a:r>
                      <a:r>
                        <a:rPr lang="fr-FR" sz="1600" b="1" kern="1200" baseline="0" dirty="0" smtClean="0">
                          <a:solidFill>
                            <a:schemeClr val="dk1"/>
                          </a:solidFill>
                          <a:latin typeface="Arial" pitchFamily="34" charset="0"/>
                          <a:ea typeface="+mn-ea"/>
                          <a:cs typeface="Arial" pitchFamily="34" charset="0"/>
                        </a:rPr>
                        <a:t> d’Information Intégré</a:t>
                      </a:r>
                      <a:endParaRPr lang="fr-FR" sz="1600" b="1" kern="1200" dirty="0" smtClean="0">
                        <a:solidFill>
                          <a:schemeClr val="dk1"/>
                        </a:solidFill>
                        <a:latin typeface="Arial" pitchFamily="34" charset="0"/>
                        <a:ea typeface="+mn-ea"/>
                        <a:cs typeface="Arial" pitchFamily="34" charset="0"/>
                      </a:endParaRPr>
                    </a:p>
                    <a:p>
                      <a:pPr marL="0" algn="l" defTabSz="914400" rtl="0" eaLnBrk="1" latinLnBrk="0" hangingPunct="1">
                        <a:buFont typeface="Wingdings" pitchFamily="2" charset="2"/>
                        <a:buNone/>
                      </a:pPr>
                      <a:endParaRPr lang="fr-FR" sz="800" b="1" kern="1200" dirty="0">
                        <a:solidFill>
                          <a:schemeClr val="dk1"/>
                        </a:solidFill>
                        <a:latin typeface="Arial" pitchFamily="34" charset="0"/>
                        <a:ea typeface="+mn-ea"/>
                        <a:cs typeface="Arial" pitchFamily="34" charset="0"/>
                      </a:endParaRPr>
                    </a:p>
                  </a:txBody>
                  <a:tcPr>
                    <a:solidFill>
                      <a:srgbClr val="E9EDF4"/>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kern="1200" dirty="0" smtClean="0">
                          <a:solidFill>
                            <a:schemeClr val="dk1"/>
                          </a:solidFill>
                          <a:latin typeface="Arial" pitchFamily="34" charset="0"/>
                          <a:ea typeface="+mn-ea"/>
                          <a:cs typeface="Arial" pitchFamily="34" charset="0"/>
                        </a:rPr>
                        <a:t> Système de suivi,</a:t>
                      </a:r>
                      <a:r>
                        <a:rPr lang="fr-FR" sz="1600" b="1" kern="1200" baseline="0" dirty="0" smtClean="0">
                          <a:solidFill>
                            <a:schemeClr val="dk1"/>
                          </a:solidFill>
                          <a:latin typeface="Arial" pitchFamily="34" charset="0"/>
                          <a:ea typeface="+mn-ea"/>
                          <a:cs typeface="Arial" pitchFamily="34" charset="0"/>
                        </a:rPr>
                        <a:t> évaluation et d’études d’impact</a:t>
                      </a:r>
                      <a:endParaRPr lang="fr-FR" sz="1600" b="1"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txBody>
                  <a:tcPr>
                    <a:solidFill>
                      <a:srgbClr val="D0D8E8"/>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kern="1200" dirty="0" smtClean="0">
                          <a:solidFill>
                            <a:schemeClr val="dk1"/>
                          </a:solidFill>
                          <a:latin typeface="Arial" pitchFamily="34" charset="0"/>
                          <a:ea typeface="+mn-ea"/>
                          <a:cs typeface="Arial" pitchFamily="34" charset="0"/>
                        </a:rPr>
                        <a:t> Contrôle interne</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txBody>
                  <a:tcPr>
                    <a:solidFill>
                      <a:srgbClr val="E9EDF4"/>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kern="1200" dirty="0" smtClean="0">
                          <a:solidFill>
                            <a:schemeClr val="dk1"/>
                          </a:solidFill>
                          <a:latin typeface="Arial" pitchFamily="34" charset="0"/>
                          <a:ea typeface="+mn-ea"/>
                          <a:cs typeface="Arial" pitchFamily="34" charset="0"/>
                        </a:rPr>
                        <a:t> Outils de communication</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txBody>
                  <a:tcPr>
                    <a:solidFill>
                      <a:srgbClr val="D0D8E8"/>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kern="1200" dirty="0" smtClean="0">
                          <a:solidFill>
                            <a:schemeClr val="dk1"/>
                          </a:solidFill>
                          <a:latin typeface="Arial" pitchFamily="34" charset="0"/>
                          <a:ea typeface="+mn-ea"/>
                          <a:cs typeface="Arial" pitchFamily="34" charset="0"/>
                        </a:rPr>
                        <a:t> Convention collective, grille salariale</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txBody>
                  <a:tcPr>
                    <a:solidFill>
                      <a:srgbClr val="E9EDF4"/>
                    </a:solidFill>
                  </a:tcPr>
                </a:tc>
              </a:tr>
              <a:tr h="370840">
                <a:tc>
                  <a:txBody>
                    <a:bodyPr/>
                    <a:lstStyle/>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p>
                      <a:pPr marL="0" marR="0" indent="-2286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kern="1200" dirty="0" smtClean="0">
                          <a:solidFill>
                            <a:schemeClr val="dk1"/>
                          </a:solidFill>
                          <a:latin typeface="Arial" pitchFamily="34" charset="0"/>
                          <a:ea typeface="+mn-ea"/>
                          <a:cs typeface="Arial" pitchFamily="34" charset="0"/>
                        </a:rPr>
                        <a:t>Antennes régionales</a:t>
                      </a:r>
                    </a:p>
                    <a:p>
                      <a:pPr marL="0" marR="0" indent="-22860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kern="1200" dirty="0" smtClean="0">
                        <a:solidFill>
                          <a:schemeClr val="dk1"/>
                        </a:solidFill>
                        <a:latin typeface="Arial" pitchFamily="34" charset="0"/>
                        <a:ea typeface="+mn-ea"/>
                        <a:cs typeface="Arial" pitchFamily="34" charset="0"/>
                      </a:endParaRPr>
                    </a:p>
                  </a:txBody>
                  <a:tcPr>
                    <a:solidFill>
                      <a:srgbClr val="D0D8E8"/>
                    </a:solidFill>
                  </a:tcPr>
                </a:tc>
              </a:tr>
            </a:tbl>
          </a:graphicData>
        </a:graphic>
      </p:graphicFrame>
      <p:sp>
        <p:nvSpPr>
          <p:cNvPr id="4" name="Rectangle 2"/>
          <p:cNvSpPr txBox="1">
            <a:spLocks noChangeArrowheads="1"/>
          </p:cNvSpPr>
          <p:nvPr/>
        </p:nvSpPr>
        <p:spPr>
          <a:xfrm>
            <a:off x="1357290"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CONSOLIDATION DE L’ ADDS</a:t>
            </a:r>
            <a:endParaRPr kumimoji="0" lang="fr-FR" sz="2800" b="1"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3357554" y="642918"/>
            <a:ext cx="2643206" cy="801687"/>
            <a:chOff x="1587" y="1861641"/>
            <a:chExt cx="1603374" cy="801687"/>
          </a:xfrm>
        </p:grpSpPr>
        <p:sp>
          <p:nvSpPr>
            <p:cNvPr id="36" name="Rectangle à coins arrondis 35"/>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36"/>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PLAN D’ACTIONS</a:t>
              </a:r>
              <a:endParaRPr lang="fr-FR" sz="1600" kern="1200" dirty="0">
                <a:latin typeface="Arial Black" pitchFamily="34" charset="0"/>
              </a:endParaRPr>
            </a:p>
          </p:txBody>
        </p:sp>
      </p:grpSp>
      <p:grpSp>
        <p:nvGrpSpPr>
          <p:cNvPr id="3" name="Groupe 2"/>
          <p:cNvGrpSpPr/>
          <p:nvPr/>
        </p:nvGrpSpPr>
        <p:grpSpPr>
          <a:xfrm>
            <a:off x="1285852" y="1857364"/>
            <a:ext cx="2643206" cy="801687"/>
            <a:chOff x="1587" y="1861641"/>
            <a:chExt cx="1603374" cy="801687"/>
          </a:xfrm>
        </p:grpSpPr>
        <p:sp>
          <p:nvSpPr>
            <p:cNvPr id="39" name="Rectangle à coins arrondis 3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39"/>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Objectifs visés</a:t>
              </a:r>
              <a:endParaRPr lang="fr-FR" sz="1600" kern="1200" dirty="0">
                <a:latin typeface="Arial Black" pitchFamily="34" charset="0"/>
              </a:endParaRPr>
            </a:p>
          </p:txBody>
        </p:sp>
      </p:grpSp>
      <p:cxnSp>
        <p:nvCxnSpPr>
          <p:cNvPr id="77" name="Connecteur droit 76"/>
          <p:cNvCxnSpPr/>
          <p:nvPr/>
        </p:nvCxnSpPr>
        <p:spPr>
          <a:xfrm rot="16200000" flipH="1">
            <a:off x="4071932" y="1785926"/>
            <a:ext cx="1000134"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rot="5400000">
            <a:off x="3001158" y="3071016"/>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rot="10800000">
            <a:off x="2786050" y="350043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5" name="Groupe 2"/>
          <p:cNvGrpSpPr/>
          <p:nvPr/>
        </p:nvGrpSpPr>
        <p:grpSpPr>
          <a:xfrm>
            <a:off x="214282" y="3071810"/>
            <a:ext cx="2643206" cy="801687"/>
            <a:chOff x="1587" y="1861641"/>
            <a:chExt cx="1603374" cy="801687"/>
          </a:xfrm>
        </p:grpSpPr>
        <p:sp>
          <p:nvSpPr>
            <p:cNvPr id="89" name="Rectangle à coins arrondis 8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0" name="Rectangle 89"/>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Court terme</a:t>
              </a:r>
            </a:p>
            <a:p>
              <a:pPr lvl="0" algn="ctr" defTabSz="1111250">
                <a:lnSpc>
                  <a:spcPct val="90000"/>
                </a:lnSpc>
                <a:spcBef>
                  <a:spcPct val="0"/>
                </a:spcBef>
                <a:spcAft>
                  <a:spcPct val="35000"/>
                </a:spcAft>
              </a:pPr>
              <a:r>
                <a:rPr lang="fr-FR" sz="1600" dirty="0" smtClean="0">
                  <a:latin typeface="Arial Black" pitchFamily="34" charset="0"/>
                </a:rPr>
                <a:t>(2011-2012)</a:t>
              </a:r>
              <a:endParaRPr lang="fr-FR" sz="1600" kern="1200" dirty="0">
                <a:latin typeface="Arial Black" pitchFamily="34" charset="0"/>
              </a:endParaRPr>
            </a:p>
          </p:txBody>
        </p:sp>
      </p:grpSp>
      <p:cxnSp>
        <p:nvCxnSpPr>
          <p:cNvPr id="47" name="Connecteur droit 46"/>
          <p:cNvCxnSpPr/>
          <p:nvPr/>
        </p:nvCxnSpPr>
        <p:spPr>
          <a:xfrm rot="10800000">
            <a:off x="3929058" y="2285992"/>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1000100" y="1643050"/>
          <a:ext cx="7000924" cy="3784600"/>
        </p:xfrm>
        <a:graphic>
          <a:graphicData uri="http://schemas.openxmlformats.org/drawingml/2006/table">
            <a:tbl>
              <a:tblPr firstRow="1" bandRow="1">
                <a:tableStyleId>{5C22544A-7EE6-4342-B048-85BDC9FD1C3A}</a:tableStyleId>
              </a:tblPr>
              <a:tblGrid>
                <a:gridCol w="7000924"/>
              </a:tblGrid>
              <a:tr h="370840">
                <a:tc>
                  <a:txBody>
                    <a:bodyPr/>
                    <a:lstStyle/>
                    <a:p>
                      <a:pPr marL="0" algn="l" defTabSz="914400" rtl="0" eaLnBrk="1" latinLnBrk="0" hangingPunct="1">
                        <a:buFont typeface="Wingdings" pitchFamily="2" charset="2"/>
                        <a:buChar char="Ø"/>
                      </a:pPr>
                      <a:r>
                        <a:rPr lang="fr-FR" sz="1600" b="1" kern="1200" dirty="0" smtClean="0">
                          <a:solidFill>
                            <a:schemeClr val="tx1"/>
                          </a:solidFill>
                          <a:latin typeface="Arial" pitchFamily="34" charset="0"/>
                          <a:ea typeface="+mn-ea"/>
                          <a:cs typeface="Arial" pitchFamily="34" charset="0"/>
                        </a:rPr>
                        <a:t> Consolidation de l’ADDS</a:t>
                      </a:r>
                    </a:p>
                    <a:p>
                      <a:pPr marL="360363" indent="0" algn="l" defTabSz="914400" rtl="0" eaLnBrk="1" latinLnBrk="0" hangingPunct="1">
                        <a:buFont typeface="Wingdings" pitchFamily="2" charset="2"/>
                        <a:buNone/>
                      </a:pPr>
                      <a:endParaRPr lang="fr-FR" sz="800" b="1" kern="1200" dirty="0">
                        <a:solidFill>
                          <a:schemeClr val="tx1"/>
                        </a:solidFill>
                        <a:latin typeface="Arial" pitchFamily="34" charset="0"/>
                        <a:ea typeface="+mn-ea"/>
                        <a:cs typeface="Arial" pitchFamily="34" charset="0"/>
                      </a:endParaRPr>
                    </a:p>
                  </a:txBody>
                  <a:tcPr>
                    <a:solidFill>
                      <a:srgbClr val="D0D8E8"/>
                    </a:solidFill>
                  </a:tcPr>
                </a:tc>
              </a:tr>
              <a:tr h="370840">
                <a:tc>
                  <a:txBody>
                    <a:bodyPr/>
                    <a:lstStyle/>
                    <a:p>
                      <a:pPr algn="l" defTabSz="914400" rtl="0" eaLnBrk="1" latinLnBrk="0" hangingPunct="1">
                        <a:buFont typeface="Wingdings" pitchFamily="2" charset="2"/>
                        <a:buChar char="Ø"/>
                      </a:pPr>
                      <a:r>
                        <a:rPr lang="fr-FR" sz="1600" b="1" kern="1200" dirty="0" smtClean="0">
                          <a:solidFill>
                            <a:schemeClr val="tx1"/>
                          </a:solidFill>
                          <a:latin typeface="Arial" pitchFamily="34" charset="0"/>
                          <a:ea typeface="+mn-ea"/>
                          <a:cs typeface="Arial" pitchFamily="34" charset="0"/>
                        </a:rPr>
                        <a:t> Poursuite</a:t>
                      </a:r>
                      <a:r>
                        <a:rPr lang="fr-FR" sz="1600" b="1" kern="1200" baseline="0" dirty="0" smtClean="0">
                          <a:solidFill>
                            <a:schemeClr val="tx1"/>
                          </a:solidFill>
                          <a:latin typeface="Arial" pitchFamily="34" charset="0"/>
                          <a:ea typeface="+mn-ea"/>
                          <a:cs typeface="Arial" pitchFamily="34" charset="0"/>
                        </a:rPr>
                        <a:t> des projets en cours </a:t>
                      </a:r>
                      <a:endParaRPr lang="fr-FR" sz="1600" b="1" kern="1200" dirty="0" smtClean="0">
                        <a:solidFill>
                          <a:schemeClr val="tx1"/>
                        </a:solidFill>
                        <a:latin typeface="Arial" pitchFamily="34" charset="0"/>
                        <a:ea typeface="+mn-ea"/>
                        <a:cs typeface="Arial" pitchFamily="34" charset="0"/>
                      </a:endParaRPr>
                    </a:p>
                    <a:p>
                      <a:endParaRPr lang="fr-FR" sz="1000" b="1" dirty="0">
                        <a:latin typeface="Arial" pitchFamily="34" charset="0"/>
                        <a:cs typeface="Arial" pitchFamily="34" charset="0"/>
                      </a:endParaRPr>
                    </a:p>
                  </a:txBody>
                  <a:tcPr>
                    <a:solidFill>
                      <a:srgbClr val="E9EDF4"/>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dirty="0" smtClean="0">
                          <a:latin typeface="Arial" pitchFamily="34" charset="0"/>
                          <a:cs typeface="Arial" pitchFamily="34" charset="0"/>
                        </a:rPr>
                        <a:t> Etudes d’impact de l’électrification solaire</a:t>
                      </a:r>
                      <a:r>
                        <a:rPr lang="fr-FR" sz="1600" b="1" baseline="0" dirty="0" smtClean="0">
                          <a:latin typeface="Arial" pitchFamily="34" charset="0"/>
                          <a:cs typeface="Arial" pitchFamily="34" charset="0"/>
                        </a:rPr>
                        <a:t> (Holl-Holl, PK12, </a:t>
                      </a:r>
                      <a:r>
                        <a:rPr lang="fr-FR" sz="1600" b="1" baseline="0" dirty="0" err="1" smtClean="0">
                          <a:latin typeface="Arial" pitchFamily="34" charset="0"/>
                          <a:cs typeface="Arial" pitchFamily="34" charset="0"/>
                        </a:rPr>
                        <a:t>etc</a:t>
                      </a:r>
                      <a:r>
                        <a:rPr lang="fr-FR" sz="1600" b="1" baseline="0" dirty="0" smtClean="0">
                          <a:latin typeface="Arial" pitchFamily="34" charset="0"/>
                          <a:cs typeface="Arial" pitchFamily="34" charset="0"/>
                        </a:rPr>
                        <a:t>)</a:t>
                      </a:r>
                      <a:r>
                        <a:rPr lang="fr-FR" sz="1600" b="1" kern="1200" dirty="0" smtClean="0">
                          <a:solidFill>
                            <a:schemeClr val="tx1"/>
                          </a:solidFill>
                          <a:latin typeface="Arial" pitchFamily="34" charset="0"/>
                          <a:ea typeface="+mn-ea"/>
                          <a:cs typeface="Arial" pitchFamily="34" charset="0"/>
                        </a:rPr>
                        <a:t> </a:t>
                      </a:r>
                    </a:p>
                    <a:p>
                      <a:endParaRPr lang="fr-FR" sz="1000" b="1" dirty="0">
                        <a:latin typeface="Arial" pitchFamily="34" charset="0"/>
                        <a:cs typeface="Arial" pitchFamily="34" charset="0"/>
                      </a:endParaRPr>
                    </a:p>
                  </a:txBody>
                  <a:tcPr>
                    <a:solidFill>
                      <a:srgbClr val="E9EDF4"/>
                    </a:solidFill>
                  </a:tcPr>
                </a:tc>
              </a:tr>
              <a:tr h="370840">
                <a:tc>
                  <a:txBody>
                    <a:bodyPr/>
                    <a:lstStyle/>
                    <a:p>
                      <a:pPr>
                        <a:buFont typeface="Wingdings" pitchFamily="2" charset="2"/>
                        <a:buChar char="Ø"/>
                      </a:pPr>
                      <a:r>
                        <a:rPr lang="fr-FR" sz="1600" b="1" dirty="0" smtClean="0">
                          <a:latin typeface="Arial" pitchFamily="34" charset="0"/>
                          <a:cs typeface="Arial" pitchFamily="34" charset="0"/>
                        </a:rPr>
                        <a:t> Lancement du Projet de fondation du capital humain</a:t>
                      </a:r>
                      <a:endParaRPr lang="fr-FR" sz="1600" b="1" dirty="0">
                        <a:latin typeface="Arial" pitchFamily="34" charset="0"/>
                        <a:cs typeface="Arial" pitchFamily="34" charset="0"/>
                      </a:endParaRPr>
                    </a:p>
                  </a:txBody>
                  <a:tcPr>
                    <a:solidFill>
                      <a:srgbClr val="E9EDF4"/>
                    </a:solidFill>
                  </a:tcPr>
                </a:tc>
              </a:tr>
              <a:tr h="370840">
                <a:tc>
                  <a:txBody>
                    <a:bodyPr/>
                    <a:lstStyle/>
                    <a:p>
                      <a:pPr>
                        <a:buFont typeface="Wingdings" pitchFamily="2" charset="2"/>
                        <a:buNone/>
                      </a:pPr>
                      <a:endParaRPr lang="fr-FR" sz="800" b="1" dirty="0" smtClean="0">
                        <a:latin typeface="Arial" pitchFamily="34" charset="0"/>
                        <a:cs typeface="Arial" pitchFamily="34" charset="0"/>
                      </a:endParaRPr>
                    </a:p>
                    <a:p>
                      <a:pPr>
                        <a:buFont typeface="Wingdings" pitchFamily="2" charset="2"/>
                        <a:buChar char="Ø"/>
                      </a:pPr>
                      <a:r>
                        <a:rPr lang="fr-FR" sz="1600" b="1" dirty="0" smtClean="0">
                          <a:latin typeface="Arial" pitchFamily="34" charset="0"/>
                          <a:cs typeface="Arial" pitchFamily="34" charset="0"/>
                        </a:rPr>
                        <a:t> Lancement du</a:t>
                      </a:r>
                      <a:r>
                        <a:rPr lang="fr-FR" sz="1600" b="1" baseline="0" dirty="0" smtClean="0">
                          <a:latin typeface="Arial" pitchFamily="34" charset="0"/>
                          <a:cs typeface="Arial" pitchFamily="34" charset="0"/>
                        </a:rPr>
                        <a:t> projet pilote de formation en conduite </a:t>
                      </a:r>
                    </a:p>
                    <a:p>
                      <a:pPr>
                        <a:buFont typeface="Wingdings" pitchFamily="2" charset="2"/>
                        <a:buNone/>
                      </a:pPr>
                      <a:r>
                        <a:rPr lang="fr-FR" sz="1600" b="1" baseline="0" dirty="0" smtClean="0">
                          <a:latin typeface="Arial" pitchFamily="34" charset="0"/>
                          <a:cs typeface="Arial" pitchFamily="34" charset="0"/>
                        </a:rPr>
                        <a:t>    automobile de 100 jeunes d’ </a:t>
                      </a:r>
                      <a:r>
                        <a:rPr lang="fr-FR" sz="1600" b="1" baseline="0" dirty="0" err="1" smtClean="0">
                          <a:latin typeface="Arial" pitchFamily="34" charset="0"/>
                          <a:cs typeface="Arial" pitchFamily="34" charset="0"/>
                        </a:rPr>
                        <a:t>Arhiba</a:t>
                      </a:r>
                      <a:endParaRPr lang="fr-FR" sz="1600" b="1" baseline="0" dirty="0" smtClean="0">
                        <a:latin typeface="Arial" pitchFamily="34" charset="0"/>
                        <a:cs typeface="Arial" pitchFamily="34" charset="0"/>
                      </a:endParaRPr>
                    </a:p>
                    <a:p>
                      <a:pPr>
                        <a:buFont typeface="Wingdings" pitchFamily="2" charset="2"/>
                        <a:buNone/>
                      </a:pPr>
                      <a:endParaRPr lang="fr-FR" sz="800" b="1" dirty="0">
                        <a:latin typeface="Arial" pitchFamily="34" charset="0"/>
                        <a:cs typeface="Arial" pitchFamily="34" charset="0"/>
                      </a:endParaRPr>
                    </a:p>
                  </a:txBody>
                  <a:tcPr>
                    <a:solidFill>
                      <a:srgbClr val="E9EDF4"/>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baseline="0" dirty="0" smtClean="0">
                          <a:latin typeface="Arial" pitchFamily="34" charset="0"/>
                          <a:cs typeface="Arial" pitchFamily="34" charset="0"/>
                        </a:rPr>
                        <a:t> Octroi des premiers crédits destinés aux ménages des dockers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b="1" dirty="0" smtClean="0">
                        <a:latin typeface="Arial" pitchFamily="34" charset="0"/>
                        <a:cs typeface="Arial" pitchFamily="34" charset="0"/>
                      </a:endParaRPr>
                    </a:p>
                  </a:txBody>
                  <a:tcPr>
                    <a:solidFill>
                      <a:srgbClr val="E9EDF4"/>
                    </a:solidFill>
                  </a:tcPr>
                </a:tc>
              </a:tr>
              <a:tr h="370840">
                <a:tc>
                  <a:txBody>
                    <a:bodyPr/>
                    <a:lstStyle/>
                    <a:p>
                      <a:pPr>
                        <a:buFont typeface="Wingdings" pitchFamily="2" charset="2"/>
                        <a:buNone/>
                      </a:pPr>
                      <a:endParaRPr lang="fr-FR" sz="800" b="1" dirty="0" smtClean="0">
                        <a:latin typeface="Arial" pitchFamily="34" charset="0"/>
                        <a:cs typeface="Arial" pitchFamily="34" charset="0"/>
                      </a:endParaRPr>
                    </a:p>
                    <a:p>
                      <a:pPr>
                        <a:buFont typeface="Wingdings" pitchFamily="2" charset="2"/>
                        <a:buChar char="Ø"/>
                      </a:pPr>
                      <a:r>
                        <a:rPr lang="fr-FR" sz="1600" b="1" dirty="0" smtClean="0">
                          <a:latin typeface="Arial" pitchFamily="34" charset="0"/>
                          <a:cs typeface="Arial" pitchFamily="34" charset="0"/>
                        </a:rPr>
                        <a:t> Octroi des premiers crédits sur financement islamique</a:t>
                      </a:r>
                    </a:p>
                    <a:p>
                      <a:pPr>
                        <a:buFont typeface="Wingdings" pitchFamily="2" charset="2"/>
                        <a:buNone/>
                      </a:pPr>
                      <a:endParaRPr lang="fr-FR" sz="800" b="1" dirty="0">
                        <a:latin typeface="Arial" pitchFamily="34" charset="0"/>
                        <a:cs typeface="Arial" pitchFamily="34" charset="0"/>
                      </a:endParaRPr>
                    </a:p>
                  </a:txBody>
                  <a:tcPr>
                    <a:solidFill>
                      <a:srgbClr val="E9EDF4"/>
                    </a:solidFill>
                  </a:tcPr>
                </a:tc>
              </a:tr>
            </a:tbl>
          </a:graphicData>
        </a:graphic>
      </p:graphicFrame>
      <p:sp>
        <p:nvSpPr>
          <p:cNvPr id="3" name="Rectangle 2"/>
          <p:cNvSpPr txBox="1">
            <a:spLocks noChangeArrowheads="1"/>
          </p:cNvSpPr>
          <p:nvPr/>
        </p:nvSpPr>
        <p:spPr>
          <a:xfrm>
            <a:off x="1357290"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COURT TERME</a:t>
            </a:r>
            <a:endParaRPr kumimoji="0" lang="fr-FR" sz="2800" b="1"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3357554" y="642918"/>
            <a:ext cx="2643206" cy="801687"/>
            <a:chOff x="1587" y="1861641"/>
            <a:chExt cx="1603374" cy="801687"/>
          </a:xfrm>
        </p:grpSpPr>
        <p:sp>
          <p:nvSpPr>
            <p:cNvPr id="36" name="Rectangle à coins arrondis 35"/>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36"/>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PLAN D’ACTIONS</a:t>
              </a:r>
              <a:endParaRPr lang="fr-FR" sz="1600" kern="1200" dirty="0">
                <a:latin typeface="Arial Black" pitchFamily="34" charset="0"/>
              </a:endParaRPr>
            </a:p>
          </p:txBody>
        </p:sp>
      </p:grpSp>
      <p:grpSp>
        <p:nvGrpSpPr>
          <p:cNvPr id="3" name="Groupe 2"/>
          <p:cNvGrpSpPr/>
          <p:nvPr/>
        </p:nvGrpSpPr>
        <p:grpSpPr>
          <a:xfrm>
            <a:off x="1285852" y="1857364"/>
            <a:ext cx="2643206" cy="801687"/>
            <a:chOff x="1587" y="1861641"/>
            <a:chExt cx="1603374" cy="801687"/>
          </a:xfrm>
        </p:grpSpPr>
        <p:sp>
          <p:nvSpPr>
            <p:cNvPr id="39" name="Rectangle à coins arrondis 3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39"/>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Objectifs visés</a:t>
              </a:r>
              <a:endParaRPr lang="fr-FR" sz="1600" kern="1200" dirty="0">
                <a:latin typeface="Arial Black" pitchFamily="34" charset="0"/>
              </a:endParaRPr>
            </a:p>
          </p:txBody>
        </p:sp>
      </p:grpSp>
      <p:cxnSp>
        <p:nvCxnSpPr>
          <p:cNvPr id="77" name="Connecteur droit 76"/>
          <p:cNvCxnSpPr/>
          <p:nvPr/>
        </p:nvCxnSpPr>
        <p:spPr>
          <a:xfrm rot="16200000" flipH="1">
            <a:off x="4071932" y="1785926"/>
            <a:ext cx="1000134"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rot="5400000">
            <a:off x="3001158" y="3071016"/>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rot="10800000">
            <a:off x="2786050" y="350043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4" name="Groupe 2"/>
          <p:cNvGrpSpPr/>
          <p:nvPr/>
        </p:nvGrpSpPr>
        <p:grpSpPr>
          <a:xfrm>
            <a:off x="214282" y="3071810"/>
            <a:ext cx="2643206" cy="801687"/>
            <a:chOff x="1587" y="1861641"/>
            <a:chExt cx="1603374" cy="801687"/>
          </a:xfrm>
        </p:grpSpPr>
        <p:sp>
          <p:nvSpPr>
            <p:cNvPr id="89" name="Rectangle à coins arrondis 8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0" name="Rectangle 89"/>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Court terme</a:t>
              </a:r>
            </a:p>
            <a:p>
              <a:pPr lvl="0" algn="ctr" defTabSz="1111250">
                <a:lnSpc>
                  <a:spcPct val="90000"/>
                </a:lnSpc>
                <a:spcBef>
                  <a:spcPct val="0"/>
                </a:spcBef>
                <a:spcAft>
                  <a:spcPct val="35000"/>
                </a:spcAft>
              </a:pPr>
              <a:r>
                <a:rPr lang="fr-FR" sz="1600" dirty="0" smtClean="0">
                  <a:latin typeface="Arial Black" pitchFamily="34" charset="0"/>
                </a:rPr>
                <a:t>(2011-2012)</a:t>
              </a:r>
              <a:endParaRPr lang="fr-FR" sz="1600" kern="1200" dirty="0">
                <a:latin typeface="Arial Black" pitchFamily="34" charset="0"/>
              </a:endParaRPr>
            </a:p>
          </p:txBody>
        </p:sp>
      </p:grpSp>
      <p:cxnSp>
        <p:nvCxnSpPr>
          <p:cNvPr id="47" name="Connecteur droit 46"/>
          <p:cNvCxnSpPr/>
          <p:nvPr/>
        </p:nvCxnSpPr>
        <p:spPr>
          <a:xfrm rot="10800000">
            <a:off x="3929058" y="2285992"/>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a:off x="2893207" y="4036223"/>
            <a:ext cx="1071570"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10800000">
            <a:off x="2786050" y="457200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7" name="Groupe 2"/>
          <p:cNvGrpSpPr/>
          <p:nvPr/>
        </p:nvGrpSpPr>
        <p:grpSpPr>
          <a:xfrm>
            <a:off x="214282" y="4143380"/>
            <a:ext cx="2643206" cy="801687"/>
            <a:chOff x="1587" y="1861641"/>
            <a:chExt cx="1603374" cy="801687"/>
          </a:xfrm>
        </p:grpSpPr>
        <p:sp>
          <p:nvSpPr>
            <p:cNvPr id="18" name="Rectangle à coins arrondis 17"/>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Moyen </a:t>
              </a:r>
              <a:r>
                <a:rPr lang="fr-FR" sz="1600" dirty="0" smtClean="0">
                  <a:latin typeface="Arial Black" pitchFamily="34" charset="0"/>
                </a:rPr>
                <a:t>terme</a:t>
              </a:r>
              <a:endParaRPr lang="fr-FR" sz="1600" kern="1200" dirty="0" smtClean="0">
                <a:latin typeface="Arial Black" pitchFamily="34" charset="0"/>
              </a:endParaRPr>
            </a:p>
            <a:p>
              <a:pPr lvl="0" algn="ctr" defTabSz="1111250">
                <a:lnSpc>
                  <a:spcPct val="90000"/>
                </a:lnSpc>
                <a:spcBef>
                  <a:spcPct val="0"/>
                </a:spcBef>
                <a:spcAft>
                  <a:spcPct val="35000"/>
                </a:spcAft>
              </a:pPr>
              <a:r>
                <a:rPr lang="fr-FR" sz="1600" dirty="0" smtClean="0">
                  <a:latin typeface="Arial Black" pitchFamily="34" charset="0"/>
                </a:rPr>
                <a:t>(2013-2016)</a:t>
              </a:r>
              <a:endParaRPr lang="fr-FR" sz="1600" kern="1200" dirty="0">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00113" y="260350"/>
            <a:ext cx="7772400" cy="1143000"/>
          </a:xfrm>
        </p:spPr>
        <p:txBody>
          <a:bodyPr>
            <a:normAutofit/>
          </a:bodyPr>
          <a:lstStyle/>
          <a:p>
            <a:pPr marL="450850" indent="-450850">
              <a:lnSpc>
                <a:spcPct val="90000"/>
              </a:lnSpc>
              <a:spcBef>
                <a:spcPct val="40000"/>
              </a:spcBef>
              <a:tabLst>
                <a:tab pos="450850" algn="l"/>
              </a:tabLst>
              <a:defRPr/>
            </a:pPr>
            <a:r>
              <a:rPr lang="fr-FR" sz="3200" b="1" cap="small" dirty="0" smtClean="0">
                <a:solidFill>
                  <a:schemeClr val="accent6"/>
                </a:solidFill>
              </a:rPr>
              <a:t>I. Missions et Objectifs du SESN</a:t>
            </a:r>
          </a:p>
        </p:txBody>
      </p:sp>
      <p:sp>
        <p:nvSpPr>
          <p:cNvPr id="8195" name="Rectangle 3"/>
          <p:cNvSpPr>
            <a:spLocks noGrp="1" noChangeArrowheads="1"/>
          </p:cNvSpPr>
          <p:nvPr>
            <p:ph idx="1"/>
          </p:nvPr>
        </p:nvSpPr>
        <p:spPr>
          <a:xfrm>
            <a:off x="611560" y="1268760"/>
            <a:ext cx="8208962" cy="5040312"/>
          </a:xfrm>
        </p:spPr>
        <p:txBody>
          <a:bodyPr>
            <a:normAutofit fontScale="70000" lnSpcReduction="20000"/>
          </a:bodyPr>
          <a:lstStyle/>
          <a:p>
            <a:pPr algn="r">
              <a:lnSpc>
                <a:spcPct val="90000"/>
              </a:lnSpc>
              <a:spcBef>
                <a:spcPts val="300"/>
              </a:spcBef>
              <a:buFontTx/>
              <a:buNone/>
              <a:defRPr/>
            </a:pPr>
            <a:r>
              <a:rPr lang="fr-FR" sz="2200" i="1" dirty="0" smtClean="0">
                <a:solidFill>
                  <a:srgbClr val="C00000"/>
                </a:solidFill>
                <a:latin typeface="Tw Cen MT" pitchFamily="34" charset="0"/>
              </a:rPr>
              <a:t>Décret n° 2011/076/PRE fixant les attributions des Ministères</a:t>
            </a:r>
          </a:p>
          <a:p>
            <a:pPr algn="ctr">
              <a:spcBef>
                <a:spcPts val="0"/>
              </a:spcBef>
              <a:buFontTx/>
              <a:buNone/>
              <a:defRPr/>
            </a:pPr>
            <a:endParaRPr lang="fr-FR" sz="2400" i="1" dirty="0" smtClean="0">
              <a:latin typeface="Tw Cen MT" pitchFamily="34" charset="0"/>
            </a:endParaRPr>
          </a:p>
          <a:p>
            <a:pPr algn="just">
              <a:lnSpc>
                <a:spcPct val="90000"/>
              </a:lnSpc>
              <a:spcBef>
                <a:spcPts val="300"/>
              </a:spcBef>
              <a:defRPr/>
            </a:pPr>
            <a:r>
              <a:rPr lang="fr-FR" sz="3400" b="1" dirty="0" smtClean="0">
                <a:solidFill>
                  <a:srgbClr val="000099"/>
                </a:solidFill>
                <a:latin typeface="Tw Cen MT" pitchFamily="34" charset="0"/>
              </a:rPr>
              <a:t>Tutelle</a:t>
            </a:r>
            <a:r>
              <a:rPr lang="fr-FR" sz="3400" dirty="0" smtClean="0">
                <a:solidFill>
                  <a:srgbClr val="000099"/>
                </a:solidFill>
                <a:latin typeface="Tw Cen MT" pitchFamily="34" charset="0"/>
              </a:rPr>
              <a:t>: </a:t>
            </a:r>
            <a:r>
              <a:rPr lang="fr-FR" sz="3400" dirty="0" smtClean="0">
                <a:solidFill>
                  <a:srgbClr val="000099"/>
                </a:solidFill>
                <a:latin typeface="Tw Cen MT" pitchFamily="34" charset="0"/>
              </a:rPr>
              <a:t>Secrétariat d’Etat à la Solidarité Nationale</a:t>
            </a:r>
            <a:r>
              <a:rPr lang="fr-FR" sz="3400" dirty="0" smtClean="0">
                <a:solidFill>
                  <a:srgbClr val="000099"/>
                </a:solidFill>
                <a:latin typeface="Tw Cen MT" pitchFamily="34" charset="0"/>
              </a:rPr>
              <a:t> ; </a:t>
            </a:r>
          </a:p>
          <a:p>
            <a:pPr algn="just">
              <a:lnSpc>
                <a:spcPct val="90000"/>
              </a:lnSpc>
              <a:spcBef>
                <a:spcPts val="300"/>
              </a:spcBef>
              <a:buNone/>
              <a:defRPr/>
            </a:pPr>
            <a:endParaRPr lang="fr-FR" sz="3400" dirty="0" smtClean="0">
              <a:solidFill>
                <a:srgbClr val="000099"/>
              </a:solidFill>
              <a:latin typeface="Tw Cen MT" pitchFamily="34" charset="0"/>
            </a:endParaRPr>
          </a:p>
          <a:p>
            <a:pPr algn="just">
              <a:lnSpc>
                <a:spcPct val="90000"/>
              </a:lnSpc>
              <a:spcBef>
                <a:spcPts val="300"/>
              </a:spcBef>
              <a:defRPr/>
            </a:pPr>
            <a:r>
              <a:rPr lang="fr-FR" sz="3400" b="1" dirty="0" smtClean="0">
                <a:solidFill>
                  <a:srgbClr val="000099"/>
                </a:solidFill>
                <a:latin typeface="Tw Cen MT" pitchFamily="34" charset="0"/>
              </a:rPr>
              <a:t>Missions</a:t>
            </a:r>
            <a:r>
              <a:rPr lang="fr-FR" sz="3400" dirty="0" smtClean="0">
                <a:solidFill>
                  <a:srgbClr val="000099"/>
                </a:solidFill>
                <a:latin typeface="Tw Cen MT" pitchFamily="34" charset="0"/>
              </a:rPr>
              <a:t> : Application de la Politique de Lutte Contre la Pauvreté et de Promotion de la solidarité nationale ; </a:t>
            </a:r>
          </a:p>
          <a:p>
            <a:pPr algn="just">
              <a:lnSpc>
                <a:spcPct val="90000"/>
              </a:lnSpc>
              <a:spcBef>
                <a:spcPts val="300"/>
              </a:spcBef>
              <a:defRPr/>
            </a:pPr>
            <a:endParaRPr lang="fr-FR" sz="3400" dirty="0" smtClean="0">
              <a:solidFill>
                <a:srgbClr val="000099"/>
              </a:solidFill>
              <a:latin typeface="Tw Cen MT" pitchFamily="34" charset="0"/>
            </a:endParaRPr>
          </a:p>
          <a:p>
            <a:pPr algn="just">
              <a:lnSpc>
                <a:spcPct val="90000"/>
              </a:lnSpc>
              <a:spcBef>
                <a:spcPts val="300"/>
              </a:spcBef>
              <a:defRPr/>
            </a:pPr>
            <a:r>
              <a:rPr lang="fr-FR" sz="3400" b="1" dirty="0" smtClean="0">
                <a:solidFill>
                  <a:srgbClr val="000099"/>
                </a:solidFill>
                <a:latin typeface="Tw Cen MT" pitchFamily="34" charset="0"/>
              </a:rPr>
              <a:t>Objectif fondamental</a:t>
            </a:r>
            <a:r>
              <a:rPr lang="fr-FR" sz="3400" dirty="0" smtClean="0">
                <a:solidFill>
                  <a:srgbClr val="000099"/>
                </a:solidFill>
                <a:latin typeface="Tw Cen MT" pitchFamily="34" charset="0"/>
              </a:rPr>
              <a:t>: </a:t>
            </a:r>
          </a:p>
          <a:p>
            <a:pPr marL="541338" indent="-179388" algn="just">
              <a:lnSpc>
                <a:spcPct val="90000"/>
              </a:lnSpc>
              <a:spcBef>
                <a:spcPts val="300"/>
              </a:spcBef>
              <a:buFont typeface="Wingdings" pitchFamily="2" charset="2"/>
              <a:buChar char="Ø"/>
              <a:defRPr/>
            </a:pPr>
            <a:r>
              <a:rPr lang="fr-FR" sz="3400" dirty="0" smtClean="0">
                <a:solidFill>
                  <a:srgbClr val="000099"/>
                </a:solidFill>
                <a:latin typeface="Tw Cen MT" pitchFamily="34" charset="0"/>
              </a:rPr>
              <a:t> Mise en œuvre et suivi/ évaluation de l’INDS;</a:t>
            </a:r>
          </a:p>
          <a:p>
            <a:pPr marL="541338" indent="-179388" algn="just">
              <a:lnSpc>
                <a:spcPct val="90000"/>
              </a:lnSpc>
              <a:spcBef>
                <a:spcPts val="300"/>
              </a:spcBef>
              <a:buFont typeface="Wingdings" pitchFamily="2" charset="2"/>
              <a:buChar char="Ø"/>
              <a:defRPr/>
            </a:pPr>
            <a:r>
              <a:rPr lang="fr-FR" sz="3400" dirty="0" smtClean="0">
                <a:solidFill>
                  <a:srgbClr val="000099"/>
                </a:solidFill>
                <a:latin typeface="Tw Cen MT" pitchFamily="34" charset="0"/>
              </a:rPr>
              <a:t> Coordination de la politique de développement économique et de la lutte contre la précarité économique, conjointement avec le MEF chargé de l’Industrie et de la Planification et le Ministère délégué chargé du Commerce des PME, l’artisanat, du tourisme et de la formalisation;</a:t>
            </a:r>
          </a:p>
          <a:p>
            <a:pPr marL="541338" indent="-179388" algn="just">
              <a:lnSpc>
                <a:spcPct val="90000"/>
              </a:lnSpc>
              <a:spcBef>
                <a:spcPts val="300"/>
              </a:spcBef>
              <a:buNone/>
              <a:defRPr/>
            </a:pPr>
            <a:endParaRPr lang="fr-FR" sz="3400" dirty="0" smtClean="0">
              <a:solidFill>
                <a:srgbClr val="000099"/>
              </a:solidFill>
              <a:latin typeface="Tw Cen MT" pitchFamily="34" charset="0"/>
            </a:endParaRPr>
          </a:p>
          <a:p>
            <a:pPr algn="just">
              <a:lnSpc>
                <a:spcPct val="90000"/>
              </a:lnSpc>
              <a:spcBef>
                <a:spcPts val="300"/>
              </a:spcBef>
              <a:defRPr/>
            </a:pPr>
            <a:r>
              <a:rPr lang="fr-FR" sz="3400" b="1" dirty="0" smtClean="0">
                <a:solidFill>
                  <a:srgbClr val="000099"/>
                </a:solidFill>
                <a:latin typeface="Tw Cen MT" pitchFamily="34" charset="0"/>
              </a:rPr>
              <a:t>Organes sous tutelle</a:t>
            </a:r>
            <a:r>
              <a:rPr lang="fr-FR" sz="3400" dirty="0" smtClean="0">
                <a:solidFill>
                  <a:srgbClr val="000099"/>
                </a:solidFill>
                <a:latin typeface="Tw Cen MT" pitchFamily="34" charset="0"/>
              </a:rPr>
              <a:t>: ADDS ; le Fonds de Solidarité Nationale).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au 63"/>
          <p:cNvGraphicFramePr>
            <a:graphicFrameLocks noGrp="1"/>
          </p:cNvGraphicFramePr>
          <p:nvPr/>
        </p:nvGraphicFramePr>
        <p:xfrm>
          <a:off x="928662" y="1500174"/>
          <a:ext cx="7715304" cy="3017520"/>
        </p:xfrm>
        <a:graphic>
          <a:graphicData uri="http://schemas.openxmlformats.org/drawingml/2006/table">
            <a:tbl>
              <a:tblPr firstRow="1" bandRow="1">
                <a:tableStyleId>{5C22544A-7EE6-4342-B048-85BDC9FD1C3A}</a:tableStyleId>
              </a:tblPr>
              <a:tblGrid>
                <a:gridCol w="7715304"/>
              </a:tblGrid>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1" kern="1200" dirty="0" smtClean="0">
                          <a:solidFill>
                            <a:schemeClr val="tx1"/>
                          </a:solidFill>
                          <a:latin typeface="Arial" pitchFamily="34" charset="0"/>
                          <a:ea typeface="+mn-ea"/>
                          <a:cs typeface="Arial" pitchFamily="34" charset="0"/>
                        </a:rPr>
                        <a:t> Exécution</a:t>
                      </a:r>
                      <a:r>
                        <a:rPr lang="fr-FR" sz="1600" b="1" kern="1200" baseline="0" dirty="0" smtClean="0">
                          <a:solidFill>
                            <a:schemeClr val="tx1"/>
                          </a:solidFill>
                          <a:latin typeface="Arial" pitchFamily="34" charset="0"/>
                          <a:ea typeface="+mn-ea"/>
                          <a:cs typeface="Arial" pitchFamily="34" charset="0"/>
                        </a:rPr>
                        <a:t> des projets mobilisés</a:t>
                      </a:r>
                      <a:endParaRPr lang="fr-FR" sz="1600" b="1" kern="1200" dirty="0" smtClean="0">
                        <a:solidFill>
                          <a:schemeClr val="tx1"/>
                        </a:solidFill>
                        <a:latin typeface="Arial" pitchFamily="34" charset="0"/>
                        <a:ea typeface="+mn-ea"/>
                        <a:cs typeface="Arial" pitchFamily="34" charset="0"/>
                      </a:endParaRPr>
                    </a:p>
                    <a:p>
                      <a:pPr>
                        <a:buFont typeface="Wingdings" pitchFamily="2" charset="2"/>
                        <a:buNone/>
                      </a:pPr>
                      <a:endParaRPr lang="fr-FR" sz="800" b="1" kern="1200" dirty="0" smtClean="0">
                        <a:solidFill>
                          <a:schemeClr val="tx1"/>
                        </a:solidFill>
                        <a:latin typeface="Arial" pitchFamily="34" charset="0"/>
                        <a:ea typeface="+mn-ea"/>
                        <a:cs typeface="Arial" pitchFamily="34" charset="0"/>
                      </a:endParaRPr>
                    </a:p>
                  </a:txBody>
                  <a:tcPr>
                    <a:solidFill>
                      <a:srgbClr val="E9EDF4"/>
                    </a:solidFill>
                  </a:tcPr>
                </a:tc>
              </a:tr>
              <a:tr h="370840">
                <a:tc>
                  <a:txBody>
                    <a:bodyPr/>
                    <a:lstStyle/>
                    <a:p>
                      <a:pPr>
                        <a:buFont typeface="Wingdings" pitchFamily="2" charset="2"/>
                        <a:buNone/>
                      </a:pPr>
                      <a:endParaRPr lang="fr-FR" sz="800" b="1" kern="1200" dirty="0" smtClean="0">
                        <a:solidFill>
                          <a:schemeClr val="tx1"/>
                        </a:solidFill>
                        <a:latin typeface="Arial" pitchFamily="34" charset="0"/>
                        <a:ea typeface="+mn-ea"/>
                        <a:cs typeface="Arial" pitchFamily="34" charset="0"/>
                      </a:endParaRPr>
                    </a:p>
                    <a:p>
                      <a:pPr>
                        <a:buFont typeface="Wingdings" pitchFamily="2" charset="2"/>
                        <a:buChar char="Ø"/>
                      </a:pPr>
                      <a:r>
                        <a:rPr lang="fr-FR" sz="1600" b="1" kern="1200" dirty="0" smtClean="0">
                          <a:solidFill>
                            <a:schemeClr val="tx1"/>
                          </a:solidFill>
                          <a:latin typeface="Arial" pitchFamily="34" charset="0"/>
                          <a:ea typeface="+mn-ea"/>
                          <a:cs typeface="Arial" pitchFamily="34" charset="0"/>
                        </a:rPr>
                        <a:t> Etudes stratégiques ou de faisabilité sur des thématiques prioritaires de</a:t>
                      </a:r>
                      <a:r>
                        <a:rPr lang="fr-FR" sz="1600" b="1" kern="1200" baseline="0" dirty="0" smtClean="0">
                          <a:solidFill>
                            <a:schemeClr val="tx1"/>
                          </a:solidFill>
                          <a:latin typeface="Arial" pitchFamily="34" charset="0"/>
                          <a:ea typeface="+mn-ea"/>
                          <a:cs typeface="Arial" pitchFamily="34" charset="0"/>
                        </a:rPr>
                        <a:t> </a:t>
                      </a:r>
                    </a:p>
                    <a:p>
                      <a:pPr>
                        <a:buFont typeface="Wingdings" pitchFamily="2" charset="2"/>
                        <a:buNone/>
                      </a:pPr>
                      <a:r>
                        <a:rPr lang="fr-FR" sz="1600" b="1" kern="1200" baseline="0" dirty="0" smtClean="0">
                          <a:solidFill>
                            <a:schemeClr val="tx1"/>
                          </a:solidFill>
                          <a:latin typeface="Arial" pitchFamily="34" charset="0"/>
                          <a:ea typeface="+mn-ea"/>
                          <a:cs typeface="Arial" pitchFamily="34" charset="0"/>
                        </a:rPr>
                        <a:t>    </a:t>
                      </a:r>
                      <a:r>
                        <a:rPr lang="fr-FR" sz="1600" b="1" kern="1200" dirty="0" smtClean="0">
                          <a:solidFill>
                            <a:schemeClr val="tx1"/>
                          </a:solidFill>
                          <a:latin typeface="Arial" pitchFamily="34" charset="0"/>
                          <a:ea typeface="+mn-ea"/>
                          <a:cs typeface="Arial" pitchFamily="34" charset="0"/>
                        </a:rPr>
                        <a:t>l’INDS</a:t>
                      </a:r>
                    </a:p>
                    <a:p>
                      <a:pPr>
                        <a:buFont typeface="Wingdings" pitchFamily="2" charset="2"/>
                        <a:buNone/>
                      </a:pPr>
                      <a:endParaRPr lang="fr-FR" sz="800" b="1" kern="1200" dirty="0" smtClean="0">
                        <a:solidFill>
                          <a:schemeClr val="tx1"/>
                        </a:solidFill>
                        <a:latin typeface="Arial" pitchFamily="34" charset="0"/>
                        <a:ea typeface="+mn-ea"/>
                        <a:cs typeface="Arial" pitchFamily="34" charset="0"/>
                      </a:endParaRPr>
                    </a:p>
                  </a:txBody>
                  <a:tcPr>
                    <a:solidFill>
                      <a:srgbClr val="E9EDF4"/>
                    </a:solidFill>
                  </a:tcPr>
                </a:tc>
              </a:tr>
              <a:tr h="370840">
                <a:tc>
                  <a:txBody>
                    <a:bodyPr/>
                    <a:lstStyle/>
                    <a:p>
                      <a:pPr>
                        <a:buFont typeface="Wingdings" pitchFamily="2" charset="2"/>
                        <a:buNone/>
                      </a:pPr>
                      <a:r>
                        <a:rPr lang="fr-FR" sz="800" b="1" kern="1200" dirty="0" smtClean="0">
                          <a:solidFill>
                            <a:schemeClr val="tx1"/>
                          </a:solidFill>
                          <a:latin typeface="Arial" pitchFamily="34" charset="0"/>
                          <a:ea typeface="+mn-ea"/>
                          <a:cs typeface="Arial" pitchFamily="34" charset="0"/>
                        </a:rPr>
                        <a:t> </a:t>
                      </a:r>
                    </a:p>
                    <a:p>
                      <a:pPr>
                        <a:buFont typeface="Wingdings" pitchFamily="2" charset="2"/>
                        <a:buChar char="Ø"/>
                      </a:pPr>
                      <a:r>
                        <a:rPr lang="fr-FR" sz="1600" b="1" kern="1200" dirty="0" smtClean="0">
                          <a:solidFill>
                            <a:schemeClr val="tx1"/>
                          </a:solidFill>
                          <a:latin typeface="Arial" pitchFamily="34" charset="0"/>
                          <a:ea typeface="+mn-ea"/>
                          <a:cs typeface="Arial" pitchFamily="34" charset="0"/>
                        </a:rPr>
                        <a:t> Développement des micros et petites entreprises urbaines et rurales</a:t>
                      </a:r>
                    </a:p>
                    <a:p>
                      <a:pPr>
                        <a:buFont typeface="Wingdings" pitchFamily="2" charset="2"/>
                        <a:buNone/>
                      </a:pPr>
                      <a:endParaRPr lang="fr-FR" sz="800" b="1" kern="1200" dirty="0">
                        <a:solidFill>
                          <a:schemeClr val="tx1"/>
                        </a:solidFill>
                        <a:latin typeface="Arial" pitchFamily="34" charset="0"/>
                        <a:ea typeface="+mn-ea"/>
                        <a:cs typeface="Arial" pitchFamily="34" charset="0"/>
                      </a:endParaRPr>
                    </a:p>
                  </a:txBody>
                  <a:tcPr>
                    <a:solidFill>
                      <a:srgbClr val="D0D8E8"/>
                    </a:solidFill>
                  </a:tcPr>
                </a:tc>
              </a:tr>
              <a:tr h="370840">
                <a:tc>
                  <a:txBody>
                    <a:bodyPr/>
                    <a:lstStyle/>
                    <a:p>
                      <a:pPr>
                        <a:buFont typeface="Wingdings" pitchFamily="2" charset="2"/>
                        <a:buNone/>
                      </a:pPr>
                      <a:endParaRPr lang="fr-FR" sz="800" b="1" kern="1200" dirty="0" smtClean="0">
                        <a:solidFill>
                          <a:schemeClr val="tx1"/>
                        </a:solidFill>
                        <a:latin typeface="Arial" pitchFamily="34" charset="0"/>
                        <a:ea typeface="+mn-ea"/>
                        <a:cs typeface="Arial" pitchFamily="34" charset="0"/>
                      </a:endParaRPr>
                    </a:p>
                    <a:p>
                      <a:pPr>
                        <a:buFont typeface="Wingdings" pitchFamily="2" charset="2"/>
                        <a:buChar char="Ø"/>
                      </a:pPr>
                      <a:r>
                        <a:rPr lang="fr-FR" sz="1600" b="1" kern="1200" dirty="0" smtClean="0">
                          <a:solidFill>
                            <a:schemeClr val="tx1"/>
                          </a:solidFill>
                          <a:latin typeface="Arial" pitchFamily="34" charset="0"/>
                          <a:ea typeface="+mn-ea"/>
                          <a:cs typeface="Arial" pitchFamily="34" charset="0"/>
                        </a:rPr>
                        <a:t> Etendre le programme de développement urbain et rural intégré</a:t>
                      </a:r>
                    </a:p>
                    <a:p>
                      <a:pPr>
                        <a:buFont typeface="Wingdings" pitchFamily="2" charset="2"/>
                        <a:buNone/>
                      </a:pPr>
                      <a:endParaRPr lang="fr-FR" sz="800" b="1" kern="1200" dirty="0">
                        <a:solidFill>
                          <a:schemeClr val="tx1"/>
                        </a:solidFill>
                        <a:latin typeface="Arial" pitchFamily="34" charset="0"/>
                        <a:ea typeface="+mn-ea"/>
                        <a:cs typeface="Arial" pitchFamily="34" charset="0"/>
                      </a:endParaRPr>
                    </a:p>
                  </a:txBody>
                  <a:tcPr>
                    <a:solidFill>
                      <a:srgbClr val="E9EDF4"/>
                    </a:solidFill>
                  </a:tcPr>
                </a:tc>
              </a:tr>
              <a:tr h="370840">
                <a:tc>
                  <a:txBody>
                    <a:bodyPr/>
                    <a:lstStyle/>
                    <a:p>
                      <a:pPr>
                        <a:buFont typeface="Wingdings" pitchFamily="2" charset="2"/>
                        <a:buNone/>
                      </a:pPr>
                      <a:r>
                        <a:rPr lang="fr-FR" sz="800" b="1" kern="1200" dirty="0" smtClean="0">
                          <a:solidFill>
                            <a:schemeClr val="tx1"/>
                          </a:solidFill>
                          <a:latin typeface="Arial" pitchFamily="34" charset="0"/>
                          <a:ea typeface="+mn-ea"/>
                          <a:cs typeface="Arial" pitchFamily="34" charset="0"/>
                        </a:rPr>
                        <a:t> </a:t>
                      </a:r>
                    </a:p>
                    <a:p>
                      <a:pPr>
                        <a:buFont typeface="Wingdings" pitchFamily="2" charset="2"/>
                        <a:buChar char="Ø"/>
                      </a:pPr>
                      <a:r>
                        <a:rPr lang="fr-FR" sz="1600" b="1" kern="1200" dirty="0" smtClean="0">
                          <a:solidFill>
                            <a:schemeClr val="tx1"/>
                          </a:solidFill>
                          <a:latin typeface="Arial" pitchFamily="34" charset="0"/>
                          <a:ea typeface="+mn-ea"/>
                          <a:cs typeface="Arial" pitchFamily="34" charset="0"/>
                        </a:rPr>
                        <a:t> Etendre le programme d’accès à l’énergie et à l’eau</a:t>
                      </a:r>
                      <a:endParaRPr lang="fr-FR" sz="1600" b="1" kern="1200" dirty="0">
                        <a:solidFill>
                          <a:schemeClr val="tx1"/>
                        </a:solidFill>
                        <a:latin typeface="Arial" pitchFamily="34" charset="0"/>
                        <a:ea typeface="+mn-ea"/>
                        <a:cs typeface="Arial" pitchFamily="34" charset="0"/>
                      </a:endParaRPr>
                    </a:p>
                    <a:p>
                      <a:pPr>
                        <a:buFont typeface="Wingdings" pitchFamily="2" charset="2"/>
                        <a:buNone/>
                      </a:pPr>
                      <a:endParaRPr lang="fr-FR" sz="800" b="1" kern="1200" dirty="0" smtClean="0">
                        <a:solidFill>
                          <a:schemeClr val="tx1"/>
                        </a:solidFill>
                        <a:latin typeface="Arial" pitchFamily="34" charset="0"/>
                        <a:ea typeface="+mn-ea"/>
                        <a:cs typeface="Arial" pitchFamily="34" charset="0"/>
                      </a:endParaRPr>
                    </a:p>
                  </a:txBody>
                  <a:tcPr>
                    <a:solidFill>
                      <a:srgbClr val="D0D8E8"/>
                    </a:solidFill>
                  </a:tcPr>
                </a:tc>
              </a:tr>
            </a:tbl>
          </a:graphicData>
        </a:graphic>
      </p:graphicFrame>
      <p:sp>
        <p:nvSpPr>
          <p:cNvPr id="3" name="Rectangle 2"/>
          <p:cNvSpPr txBox="1">
            <a:spLocks noChangeArrowheads="1"/>
          </p:cNvSpPr>
          <p:nvPr/>
        </p:nvSpPr>
        <p:spPr>
          <a:xfrm>
            <a:off x="1357290"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MOYEN TERME</a:t>
            </a:r>
            <a:endParaRPr kumimoji="0" lang="fr-FR" sz="2800" b="1" i="0" u="none" strike="noStrike" kern="1200" cap="none" spc="0" normalizeH="0" baseline="0" noProof="0" dirty="0" smtClean="0">
              <a:ln>
                <a:noFill/>
              </a:ln>
              <a:effectLst/>
              <a:uLnTx/>
              <a:uFillTx/>
              <a:latin typeface="+mj-lt"/>
              <a:ea typeface="+mj-ea"/>
              <a:cs typeface="+mj-cs"/>
            </a:endParaRPr>
          </a:p>
        </p:txBody>
      </p:sp>
      <p:graphicFrame>
        <p:nvGraphicFramePr>
          <p:cNvPr id="4" name="Tableau 3"/>
          <p:cNvGraphicFramePr>
            <a:graphicFrameLocks noGrp="1"/>
          </p:cNvGraphicFramePr>
          <p:nvPr/>
        </p:nvGraphicFramePr>
        <p:xfrm>
          <a:off x="928662" y="4572000"/>
          <a:ext cx="7715304" cy="2286000"/>
        </p:xfrm>
        <a:graphic>
          <a:graphicData uri="http://schemas.openxmlformats.org/drawingml/2006/table">
            <a:tbl>
              <a:tblPr firstRow="1" bandRow="1">
                <a:tableStyleId>{5C22544A-7EE6-4342-B048-85BDC9FD1C3A}</a:tableStyleId>
              </a:tblPr>
              <a:tblGrid>
                <a:gridCol w="7715304"/>
              </a:tblGrid>
              <a:tr h="686118">
                <a:tc>
                  <a:txBody>
                    <a:bodyPr/>
                    <a:lstStyle/>
                    <a:p>
                      <a:pPr marL="0" algn="l" defTabSz="914400" rtl="0" eaLnBrk="1" latinLnBrk="0" hangingPunct="1">
                        <a:buFont typeface="Wingdings" pitchFamily="2" charset="2"/>
                        <a:buChar char="Ø"/>
                      </a:pPr>
                      <a:r>
                        <a:rPr lang="fr-FR" sz="1600" b="1" kern="1200" dirty="0" smtClean="0">
                          <a:solidFill>
                            <a:schemeClr val="tx1"/>
                          </a:solidFill>
                          <a:latin typeface="Arial" pitchFamily="34" charset="0"/>
                          <a:ea typeface="+mn-ea"/>
                          <a:cs typeface="Arial" pitchFamily="34" charset="0"/>
                        </a:rPr>
                        <a:t> Répliquer à plus grande échelle les opérations pilotes expérimentées</a:t>
                      </a:r>
                    </a:p>
                    <a:p>
                      <a:pPr marL="360363" indent="0" algn="l" defTabSz="914400" rtl="0" eaLnBrk="1" latinLnBrk="0" hangingPunct="1">
                        <a:buFont typeface="Wingdings" pitchFamily="2" charset="2"/>
                        <a:buNone/>
                      </a:pPr>
                      <a:r>
                        <a:rPr lang="fr-FR" sz="1600" b="0" kern="1200" dirty="0" smtClean="0">
                          <a:solidFill>
                            <a:schemeClr val="tx1"/>
                          </a:solidFill>
                          <a:latin typeface="Arial" pitchFamily="34" charset="0"/>
                          <a:ea typeface="+mn-ea"/>
                          <a:cs typeface="Arial" pitchFamily="34" charset="0"/>
                        </a:rPr>
                        <a:t>(électrification et hydraulique rurale, crédit aux jeunes diplômés, pavage de voies par HIMO, formation professionnelle et soutien scolaire)</a:t>
                      </a:r>
                    </a:p>
                    <a:p>
                      <a:pPr marL="360363" indent="0" algn="l" defTabSz="914400" rtl="0" eaLnBrk="1" latinLnBrk="0" hangingPunct="1">
                        <a:buFont typeface="Wingdings" pitchFamily="2" charset="2"/>
                        <a:buNone/>
                      </a:pPr>
                      <a:endParaRPr lang="fr-FR" sz="1600" b="0" kern="1200" dirty="0">
                        <a:solidFill>
                          <a:schemeClr val="tx1"/>
                        </a:solidFill>
                        <a:latin typeface="Arial" pitchFamily="34" charset="0"/>
                        <a:ea typeface="+mn-ea"/>
                        <a:cs typeface="Arial" pitchFamily="34" charset="0"/>
                      </a:endParaRPr>
                    </a:p>
                  </a:txBody>
                  <a:tcPr>
                    <a:solidFill>
                      <a:srgbClr val="E9EDF4"/>
                    </a:solidFill>
                  </a:tcPr>
                </a:tc>
              </a:tr>
              <a:tr h="773090">
                <a:tc>
                  <a:txBody>
                    <a:bodyPr/>
                    <a:lstStyle/>
                    <a:p>
                      <a:pPr algn="l" defTabSz="914400" rtl="0" eaLnBrk="1" latinLnBrk="0" hangingPunct="1">
                        <a:buFont typeface="Wingdings" pitchFamily="2" charset="2"/>
                        <a:buChar char="Ø"/>
                      </a:pPr>
                      <a:r>
                        <a:rPr lang="fr-FR" sz="1600" b="1" kern="1200" dirty="0" smtClean="0">
                          <a:solidFill>
                            <a:schemeClr val="tx1"/>
                          </a:solidFill>
                          <a:latin typeface="Arial" pitchFamily="34" charset="0"/>
                          <a:ea typeface="+mn-ea"/>
                          <a:cs typeface="Arial" pitchFamily="34" charset="0"/>
                        </a:rPr>
                        <a:t> Initier et vulgariser de nouvelles opérations pilotes ciblées</a:t>
                      </a:r>
                    </a:p>
                    <a:p>
                      <a:pPr algn="l" defTabSz="914400" rtl="0" eaLnBrk="1" latinLnBrk="0" hangingPunct="1">
                        <a:buFont typeface="Wingdings" pitchFamily="2" charset="2"/>
                        <a:buNone/>
                      </a:pPr>
                      <a:r>
                        <a:rPr lang="fr-FR" sz="1600" b="0" kern="1200" dirty="0" smtClean="0">
                          <a:solidFill>
                            <a:schemeClr val="tx1"/>
                          </a:solidFill>
                          <a:latin typeface="Arial" pitchFamily="34" charset="0"/>
                          <a:ea typeface="+mn-ea"/>
                          <a:cs typeface="Arial" pitchFamily="34" charset="0"/>
                        </a:rPr>
                        <a:t>    (catégorie socio professionnelle et groupes vulnérables, ouvrages structurants et créateurs d’emplois, équipements marchands, renforcement des capacités des collectivités locales, programme de filets sociaux de sécurité)</a:t>
                      </a:r>
                    </a:p>
                    <a:p>
                      <a:endParaRPr lang="fr-FR" sz="1000" dirty="0">
                        <a:latin typeface="Arial Black" pitchFamily="34" charset="0"/>
                      </a:endParaRPr>
                    </a:p>
                  </a:txBody>
                  <a:tcPr>
                    <a:solidFill>
                      <a:srgbClr val="D0D8E8"/>
                    </a:solid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3357554" y="642918"/>
            <a:ext cx="2643206" cy="801687"/>
            <a:chOff x="1587" y="1861641"/>
            <a:chExt cx="1603374" cy="801687"/>
          </a:xfrm>
        </p:grpSpPr>
        <p:sp>
          <p:nvSpPr>
            <p:cNvPr id="36" name="Rectangle à coins arrondis 35"/>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36"/>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PLAN D’ACTIONS</a:t>
              </a:r>
              <a:endParaRPr lang="fr-FR" sz="1600" kern="1200" dirty="0">
                <a:latin typeface="Arial Black" pitchFamily="34" charset="0"/>
              </a:endParaRPr>
            </a:p>
          </p:txBody>
        </p:sp>
      </p:grpSp>
      <p:grpSp>
        <p:nvGrpSpPr>
          <p:cNvPr id="3" name="Groupe 2"/>
          <p:cNvGrpSpPr/>
          <p:nvPr/>
        </p:nvGrpSpPr>
        <p:grpSpPr>
          <a:xfrm>
            <a:off x="1285852" y="1857364"/>
            <a:ext cx="2643206" cy="801687"/>
            <a:chOff x="1587" y="1861641"/>
            <a:chExt cx="1603374" cy="801687"/>
          </a:xfrm>
        </p:grpSpPr>
        <p:sp>
          <p:nvSpPr>
            <p:cNvPr id="39" name="Rectangle à coins arrondis 3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39"/>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Objectifs visés</a:t>
              </a:r>
              <a:endParaRPr lang="fr-FR" sz="1600" kern="1200" dirty="0">
                <a:latin typeface="Arial Black" pitchFamily="34" charset="0"/>
              </a:endParaRPr>
            </a:p>
          </p:txBody>
        </p:sp>
      </p:grpSp>
      <p:cxnSp>
        <p:nvCxnSpPr>
          <p:cNvPr id="77" name="Connecteur droit 76"/>
          <p:cNvCxnSpPr/>
          <p:nvPr/>
        </p:nvCxnSpPr>
        <p:spPr>
          <a:xfrm rot="16200000" flipH="1">
            <a:off x="4071932" y="1785926"/>
            <a:ext cx="1000134"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rot="5400000">
            <a:off x="3001158" y="3071016"/>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rot="10800000">
            <a:off x="2786050" y="350043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4" name="Groupe 2"/>
          <p:cNvGrpSpPr/>
          <p:nvPr/>
        </p:nvGrpSpPr>
        <p:grpSpPr>
          <a:xfrm>
            <a:off x="214282" y="3071810"/>
            <a:ext cx="2643206" cy="801687"/>
            <a:chOff x="1587" y="1861641"/>
            <a:chExt cx="1603374" cy="801687"/>
          </a:xfrm>
        </p:grpSpPr>
        <p:sp>
          <p:nvSpPr>
            <p:cNvPr id="89" name="Rectangle à coins arrondis 8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0" name="Rectangle 89"/>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Court terme</a:t>
              </a:r>
            </a:p>
            <a:p>
              <a:pPr lvl="0" algn="ctr" defTabSz="1111250">
                <a:lnSpc>
                  <a:spcPct val="90000"/>
                </a:lnSpc>
                <a:spcBef>
                  <a:spcPct val="0"/>
                </a:spcBef>
                <a:spcAft>
                  <a:spcPct val="35000"/>
                </a:spcAft>
              </a:pPr>
              <a:r>
                <a:rPr lang="fr-FR" sz="1600" dirty="0" smtClean="0">
                  <a:latin typeface="Arial Black" pitchFamily="34" charset="0"/>
                </a:rPr>
                <a:t>(2011-2012)</a:t>
              </a:r>
              <a:endParaRPr lang="fr-FR" sz="1600" kern="1200" dirty="0">
                <a:latin typeface="Arial Black" pitchFamily="34" charset="0"/>
              </a:endParaRPr>
            </a:p>
          </p:txBody>
        </p:sp>
      </p:grpSp>
      <p:cxnSp>
        <p:nvCxnSpPr>
          <p:cNvPr id="47" name="Connecteur droit 46"/>
          <p:cNvCxnSpPr/>
          <p:nvPr/>
        </p:nvCxnSpPr>
        <p:spPr>
          <a:xfrm rot="10800000">
            <a:off x="3929058" y="2285992"/>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a:off x="2893207" y="4036223"/>
            <a:ext cx="1071570"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10800000">
            <a:off x="2786050" y="457200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6" name="Groupe 2"/>
          <p:cNvGrpSpPr/>
          <p:nvPr/>
        </p:nvGrpSpPr>
        <p:grpSpPr>
          <a:xfrm>
            <a:off x="5357818" y="1857364"/>
            <a:ext cx="2643206" cy="801687"/>
            <a:chOff x="1587" y="1861641"/>
            <a:chExt cx="1603374" cy="801687"/>
          </a:xfrm>
        </p:grpSpPr>
        <p:sp>
          <p:nvSpPr>
            <p:cNvPr id="21" name="Rectangle à coins arrondis 20"/>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Programme de travail</a:t>
              </a:r>
              <a:endParaRPr lang="fr-FR" sz="1600" kern="1200" dirty="0">
                <a:latin typeface="Arial Black" pitchFamily="34" charset="0"/>
              </a:endParaRPr>
            </a:p>
          </p:txBody>
        </p:sp>
      </p:grpSp>
      <p:cxnSp>
        <p:nvCxnSpPr>
          <p:cNvPr id="23" name="Connecteur droit 22"/>
          <p:cNvCxnSpPr/>
          <p:nvPr/>
        </p:nvCxnSpPr>
        <p:spPr>
          <a:xfrm rot="10800000">
            <a:off x="4572000" y="2285992"/>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5358612" y="3142454"/>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5786446" y="3571876"/>
            <a:ext cx="571504"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26" name="Groupe 2"/>
          <p:cNvGrpSpPr/>
          <p:nvPr/>
        </p:nvGrpSpPr>
        <p:grpSpPr>
          <a:xfrm>
            <a:off x="6286512" y="3071810"/>
            <a:ext cx="2643206" cy="801687"/>
            <a:chOff x="1587" y="1861641"/>
            <a:chExt cx="1603374" cy="801687"/>
          </a:xfrm>
        </p:grpSpPr>
        <p:sp>
          <p:nvSpPr>
            <p:cNvPr id="27" name="Rectangle à coins arrondis 26"/>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27"/>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dirty="0" smtClean="0">
                  <a:latin typeface="Arial Black" pitchFamily="34" charset="0"/>
                </a:rPr>
                <a:t>Projets mobilisés</a:t>
              </a:r>
              <a:endParaRPr lang="fr-FR" sz="1600" dirty="0">
                <a:latin typeface="Arial Black" pitchFamily="34" charset="0"/>
              </a:endParaRPr>
            </a:p>
          </p:txBody>
        </p:sp>
      </p:grpSp>
      <p:grpSp>
        <p:nvGrpSpPr>
          <p:cNvPr id="29" name="Groupe 2"/>
          <p:cNvGrpSpPr/>
          <p:nvPr/>
        </p:nvGrpSpPr>
        <p:grpSpPr>
          <a:xfrm>
            <a:off x="214282" y="4143380"/>
            <a:ext cx="2643206" cy="801687"/>
            <a:chOff x="1587" y="1861641"/>
            <a:chExt cx="1603374" cy="801687"/>
          </a:xfrm>
        </p:grpSpPr>
        <p:sp>
          <p:nvSpPr>
            <p:cNvPr id="30" name="Rectangle à coins arrondis 29"/>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30"/>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Moyen </a:t>
              </a:r>
              <a:r>
                <a:rPr lang="fr-FR" sz="1600" dirty="0" smtClean="0">
                  <a:latin typeface="Arial Black" pitchFamily="34" charset="0"/>
                </a:rPr>
                <a:t>terme</a:t>
              </a:r>
              <a:endParaRPr lang="fr-FR" sz="1600" kern="1200" dirty="0" smtClean="0">
                <a:latin typeface="Arial Black" pitchFamily="34" charset="0"/>
              </a:endParaRPr>
            </a:p>
            <a:p>
              <a:pPr lvl="0" algn="ctr" defTabSz="1111250">
                <a:lnSpc>
                  <a:spcPct val="90000"/>
                </a:lnSpc>
                <a:spcBef>
                  <a:spcPct val="0"/>
                </a:spcBef>
                <a:spcAft>
                  <a:spcPct val="35000"/>
                </a:spcAft>
              </a:pPr>
              <a:r>
                <a:rPr lang="fr-FR" sz="1600" dirty="0" smtClean="0">
                  <a:latin typeface="Arial Black" pitchFamily="34" charset="0"/>
                </a:rPr>
                <a:t>(2013-2016)</a:t>
              </a:r>
              <a:endParaRPr lang="fr-FR" sz="1600" kern="1200" dirty="0">
                <a:latin typeface="Arial Black" pitchFamily="34"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srcRect/>
          <a:stretch>
            <a:fillRect/>
          </a:stretch>
        </p:blipFill>
        <p:spPr>
          <a:xfrm rot="783779">
            <a:off x="6576498" y="1000990"/>
            <a:ext cx="2470788" cy="1853092"/>
          </a:xfrm>
          <a:prstGeom prst="rect">
            <a:avLst/>
          </a:prstGeom>
        </p:spPr>
      </p:pic>
      <p:pic>
        <p:nvPicPr>
          <p:cNvPr id="4" name="Picture 2" descr="E:\photos\photos DI\Photo 140.jpg"/>
          <p:cNvPicPr>
            <a:picLocks noChangeAspect="1" noChangeArrowheads="1"/>
          </p:cNvPicPr>
          <p:nvPr/>
        </p:nvPicPr>
        <p:blipFill>
          <a:blip r:embed="rId3" cstate="print"/>
          <a:srcRect/>
          <a:stretch>
            <a:fillRect/>
          </a:stretch>
        </p:blipFill>
        <p:spPr bwMode="auto">
          <a:xfrm rot="21079132">
            <a:off x="6300404" y="2422129"/>
            <a:ext cx="2307366" cy="1730524"/>
          </a:xfrm>
          <a:prstGeom prst="rect">
            <a:avLst/>
          </a:prstGeom>
          <a:noFill/>
        </p:spPr>
      </p:pic>
      <p:pic>
        <p:nvPicPr>
          <p:cNvPr id="5" name="Image 4" descr="E:\photos\photos DI\dispensaire damejog\Photo 976.jpg"/>
          <p:cNvPicPr/>
          <p:nvPr/>
        </p:nvPicPr>
        <p:blipFill>
          <a:blip r:embed="rId4" cstate="print"/>
          <a:srcRect/>
          <a:stretch>
            <a:fillRect/>
          </a:stretch>
        </p:blipFill>
        <p:spPr bwMode="auto">
          <a:xfrm rot="20893544">
            <a:off x="6163582" y="4782448"/>
            <a:ext cx="2433064" cy="1846738"/>
          </a:xfrm>
          <a:prstGeom prst="rect">
            <a:avLst/>
          </a:prstGeom>
          <a:noFill/>
          <a:ln w="9525">
            <a:noFill/>
            <a:miter lim="800000"/>
            <a:headEnd/>
            <a:tailEnd/>
          </a:ln>
        </p:spPr>
      </p:pic>
      <p:pic>
        <p:nvPicPr>
          <p:cNvPr id="6" name="Image 5" descr="E:\photos\sesn region\secretaire de la solidarite\IMG_0500.JPG"/>
          <p:cNvPicPr/>
          <p:nvPr/>
        </p:nvPicPr>
        <p:blipFill>
          <a:blip r:embed="rId5" cstate="print"/>
          <a:srcRect/>
          <a:stretch>
            <a:fillRect/>
          </a:stretch>
        </p:blipFill>
        <p:spPr bwMode="auto">
          <a:xfrm rot="934025">
            <a:off x="6937777" y="3537816"/>
            <a:ext cx="2241756" cy="1581722"/>
          </a:xfrm>
          <a:prstGeom prst="rect">
            <a:avLst/>
          </a:prstGeom>
          <a:noFill/>
          <a:ln w="9525">
            <a:noFill/>
            <a:miter lim="800000"/>
            <a:headEnd/>
            <a:tailEnd/>
          </a:ln>
        </p:spPr>
      </p:pic>
      <p:graphicFrame>
        <p:nvGraphicFramePr>
          <p:cNvPr id="8" name="Tableau 7"/>
          <p:cNvGraphicFramePr>
            <a:graphicFrameLocks noGrp="1"/>
          </p:cNvGraphicFramePr>
          <p:nvPr/>
        </p:nvGraphicFramePr>
        <p:xfrm>
          <a:off x="428596" y="1555285"/>
          <a:ext cx="5857916" cy="5250203"/>
        </p:xfrm>
        <a:graphic>
          <a:graphicData uri="http://schemas.openxmlformats.org/drawingml/2006/table">
            <a:tbl>
              <a:tblPr firstRow="1" bandRow="1">
                <a:tableStyleId>{5C22544A-7EE6-4342-B048-85BDC9FD1C3A}</a:tableStyleId>
              </a:tblPr>
              <a:tblGrid>
                <a:gridCol w="3000396"/>
                <a:gridCol w="2857520"/>
              </a:tblGrid>
              <a:tr h="317214">
                <a:tc>
                  <a:txBody>
                    <a:bodyPr/>
                    <a:lstStyle/>
                    <a:p>
                      <a:pPr algn="ctr"/>
                      <a:r>
                        <a:rPr lang="fr-FR" sz="1600" dirty="0" smtClean="0">
                          <a:solidFill>
                            <a:schemeClr val="tx1"/>
                          </a:solidFill>
                          <a:latin typeface="Arial" pitchFamily="34" charset="0"/>
                          <a:cs typeface="Arial" pitchFamily="34" charset="0"/>
                        </a:rPr>
                        <a:t>PROJET</a:t>
                      </a:r>
                      <a:endParaRPr lang="fr-FR" sz="1600" dirty="0">
                        <a:solidFill>
                          <a:schemeClr val="tx1"/>
                        </a:solidFill>
                        <a:latin typeface="Arial" pitchFamily="34" charset="0"/>
                        <a:cs typeface="Arial" pitchFamily="34" charset="0"/>
                      </a:endParaRPr>
                    </a:p>
                  </a:txBody>
                  <a:tcPr/>
                </a:tc>
                <a:tc>
                  <a:txBody>
                    <a:bodyPr/>
                    <a:lstStyle/>
                    <a:p>
                      <a:pPr algn="ctr"/>
                      <a:r>
                        <a:rPr lang="fr-FR" sz="1600" dirty="0" smtClean="0">
                          <a:solidFill>
                            <a:schemeClr val="tx1"/>
                          </a:solidFill>
                          <a:latin typeface="Arial" pitchFamily="34" charset="0"/>
                          <a:cs typeface="Arial" pitchFamily="34" charset="0"/>
                        </a:rPr>
                        <a:t>ZONE D’INTERVENTION</a:t>
                      </a:r>
                      <a:endParaRPr lang="fr-FR" sz="1600" dirty="0">
                        <a:solidFill>
                          <a:schemeClr val="tx1"/>
                        </a:solidFill>
                        <a:latin typeface="Arial" pitchFamily="34" charset="0"/>
                        <a:cs typeface="Arial" pitchFamily="34" charset="0"/>
                      </a:endParaRPr>
                    </a:p>
                  </a:txBody>
                  <a:tcPr/>
                </a:tc>
              </a:tr>
              <a:tr h="1384207">
                <a:tc>
                  <a:txBody>
                    <a:bodyPr/>
                    <a:lstStyle/>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Projet de Réduction de la Pauvreté Urbaine des Chefs lieu des Régions (PREPUD Régions)</a:t>
                      </a:r>
                    </a:p>
                    <a:p>
                      <a:endParaRPr lang="fr-FR" sz="1200" dirty="0" smtClean="0">
                        <a:latin typeface="Arial" pitchFamily="34" charset="0"/>
                        <a:cs typeface="Arial" pitchFamily="34" charset="0"/>
                      </a:endParaRPr>
                    </a:p>
                    <a:p>
                      <a:r>
                        <a:rPr lang="fr-FR" sz="1400" b="1" dirty="0" smtClean="0">
                          <a:solidFill>
                            <a:srgbClr val="FF0000"/>
                          </a:solidFill>
                          <a:latin typeface="Arial" pitchFamily="34" charset="0"/>
                          <a:cs typeface="Arial" pitchFamily="34" charset="0"/>
                        </a:rPr>
                        <a:t>Financement : GVT/BAD</a:t>
                      </a:r>
                      <a:endParaRPr lang="fr-FR" sz="1400" b="1" dirty="0">
                        <a:solidFill>
                          <a:srgbClr val="FF0000"/>
                        </a:solidFill>
                        <a:latin typeface="Arial" pitchFamily="34" charset="0"/>
                        <a:cs typeface="Arial" pitchFamily="34" charset="0"/>
                      </a:endParaRPr>
                    </a:p>
                  </a:txBody>
                  <a:tcPr/>
                </a:tc>
                <a:tc>
                  <a:txBody>
                    <a:bodyPr/>
                    <a:lstStyle/>
                    <a:p>
                      <a:r>
                        <a:rPr lang="fr-FR" sz="1600" dirty="0" smtClean="0">
                          <a:latin typeface="Arial" pitchFamily="34" charset="0"/>
                          <a:cs typeface="Arial" pitchFamily="34" charset="0"/>
                        </a:rPr>
                        <a:t>Chefs lieu</a:t>
                      </a:r>
                      <a:r>
                        <a:rPr lang="fr-FR" sz="1600" baseline="0" dirty="0" smtClean="0">
                          <a:latin typeface="Arial" pitchFamily="34" charset="0"/>
                          <a:cs typeface="Arial" pitchFamily="34" charset="0"/>
                        </a:rPr>
                        <a:t> : </a:t>
                      </a:r>
                      <a:r>
                        <a:rPr lang="fr-FR" sz="1600" dirty="0" smtClean="0">
                          <a:latin typeface="Arial" pitchFamily="34" charset="0"/>
                          <a:cs typeface="Arial" pitchFamily="34" charset="0"/>
                        </a:rPr>
                        <a:t>Ali Sabieh, Arta, Dikhil, Obock, Tadjourah</a:t>
                      </a:r>
                      <a:endParaRPr lang="fr-FR" sz="1600" dirty="0">
                        <a:latin typeface="Arial" pitchFamily="34" charset="0"/>
                        <a:cs typeface="Arial" pitchFamily="34" charset="0"/>
                      </a:endParaRPr>
                    </a:p>
                  </a:txBody>
                  <a:tcPr/>
                </a:tc>
              </a:tr>
              <a:tr h="922804">
                <a:tc>
                  <a:txBody>
                    <a:bodyPr/>
                    <a:lstStyle/>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Projet de Route reliant Djibouti à Loyada (PDRL)</a:t>
                      </a:r>
                    </a:p>
                    <a:p>
                      <a:endParaRPr lang="fr-FR" sz="1200" dirty="0" smtClean="0">
                        <a:latin typeface="Arial" pitchFamily="34" charset="0"/>
                        <a:cs typeface="Arial" pitchFamily="34" charset="0"/>
                      </a:endParaRPr>
                    </a:p>
                    <a:p>
                      <a:r>
                        <a:rPr lang="fr-FR" sz="1400" b="1" dirty="0" smtClean="0">
                          <a:solidFill>
                            <a:srgbClr val="FF0000"/>
                          </a:solidFill>
                          <a:latin typeface="Arial" pitchFamily="34" charset="0"/>
                          <a:cs typeface="Arial" pitchFamily="34" charset="0"/>
                        </a:rPr>
                        <a:t>Financement : GVT/BID</a:t>
                      </a:r>
                      <a:endParaRPr lang="fr-FR" sz="1400" b="1" dirty="0">
                        <a:solidFill>
                          <a:srgbClr val="FF0000"/>
                        </a:solidFill>
                        <a:latin typeface="Arial" pitchFamily="34" charset="0"/>
                        <a:cs typeface="Arial" pitchFamily="34" charset="0"/>
                      </a:endParaRPr>
                    </a:p>
                  </a:txBody>
                  <a:tcPr/>
                </a:tc>
                <a:tc>
                  <a:txBody>
                    <a:bodyPr/>
                    <a:lstStyle/>
                    <a:p>
                      <a:r>
                        <a:rPr lang="fr-FR" sz="1600" dirty="0" smtClean="0">
                          <a:latin typeface="Arial" pitchFamily="34" charset="0"/>
                          <a:cs typeface="Arial" pitchFamily="34" charset="0"/>
                        </a:rPr>
                        <a:t>Corridor Djibouti/Loyada : Atar, Damerjog, Douda</a:t>
                      </a:r>
                      <a:endParaRPr lang="fr-FR" sz="1600" dirty="0">
                        <a:latin typeface="Arial" pitchFamily="34" charset="0"/>
                        <a:cs typeface="Arial" pitchFamily="34" charset="0"/>
                      </a:endParaRPr>
                    </a:p>
                  </a:txBody>
                  <a:tcPr/>
                </a:tc>
              </a:tr>
              <a:tr h="1470719">
                <a:tc>
                  <a:txBody>
                    <a:bodyPr/>
                    <a:lstStyle/>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Projet pilote de filet social</a:t>
                      </a:r>
                    </a:p>
                    <a:p>
                      <a:endParaRPr lang="fr-FR" sz="1200" dirty="0" smtClean="0">
                        <a:latin typeface="Arial" pitchFamily="34" charset="0"/>
                        <a:cs typeface="Arial" pitchFamily="34" charset="0"/>
                      </a:endParaRPr>
                    </a:p>
                    <a:p>
                      <a:r>
                        <a:rPr lang="fr-FR" sz="1400" b="1" dirty="0" smtClean="0">
                          <a:solidFill>
                            <a:srgbClr val="FF0000"/>
                          </a:solidFill>
                          <a:latin typeface="Arial" pitchFamily="34" charset="0"/>
                          <a:cs typeface="Arial" pitchFamily="34" charset="0"/>
                        </a:rPr>
                        <a:t>Financement : GVT/Fonds</a:t>
                      </a:r>
                      <a:r>
                        <a:rPr lang="fr-FR" sz="1400" b="1" baseline="0" dirty="0" smtClean="0">
                          <a:solidFill>
                            <a:srgbClr val="FF0000"/>
                          </a:solidFill>
                          <a:latin typeface="Arial" pitchFamily="34" charset="0"/>
                          <a:cs typeface="Arial" pitchFamily="34" charset="0"/>
                        </a:rPr>
                        <a:t> japonais</a:t>
                      </a:r>
                      <a:endParaRPr lang="fr-FR" sz="1400" b="1" dirty="0">
                        <a:solidFill>
                          <a:srgbClr val="FF0000"/>
                        </a:solidFill>
                        <a:latin typeface="Arial" pitchFamily="34" charset="0"/>
                        <a:cs typeface="Arial" pitchFamily="34" charset="0"/>
                      </a:endParaRPr>
                    </a:p>
                  </a:txBody>
                  <a:tcPr/>
                </a:tc>
                <a:tc>
                  <a:txBody>
                    <a:bodyPr/>
                    <a:lstStyle/>
                    <a:p>
                      <a:r>
                        <a:rPr lang="fr-FR" sz="1600" dirty="0" smtClean="0">
                          <a:latin typeface="Arial" pitchFamily="34" charset="0"/>
                          <a:cs typeface="Arial" pitchFamily="34" charset="0"/>
                        </a:rPr>
                        <a:t>Djibouti ville (Quartiers Moustiquaire et………..)</a:t>
                      </a:r>
                    </a:p>
                    <a:p>
                      <a:r>
                        <a:rPr lang="fr-FR" sz="1600" dirty="0" smtClean="0">
                          <a:latin typeface="Arial" pitchFamily="34" charset="0"/>
                          <a:cs typeface="Arial" pitchFamily="34" charset="0"/>
                        </a:rPr>
                        <a:t>Région de Tadjourah (Adailou)</a:t>
                      </a:r>
                    </a:p>
                    <a:p>
                      <a:r>
                        <a:rPr lang="fr-FR" sz="1600" dirty="0" smtClean="0">
                          <a:latin typeface="Arial" pitchFamily="34" charset="0"/>
                          <a:cs typeface="Arial" pitchFamily="34" charset="0"/>
                        </a:rPr>
                        <a:t>Région d’Arta (Atar Damerjog)</a:t>
                      </a:r>
                      <a:endParaRPr lang="fr-FR" sz="1600" dirty="0">
                        <a:latin typeface="Arial" pitchFamily="34" charset="0"/>
                        <a:cs typeface="Arial" pitchFamily="34" charset="0"/>
                      </a:endParaRPr>
                    </a:p>
                  </a:txBody>
                  <a:tcPr/>
                </a:tc>
              </a:tr>
              <a:tr h="922043">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kern="1200" dirty="0" smtClean="0">
                          <a:solidFill>
                            <a:schemeClr val="dk1"/>
                          </a:solidFill>
                          <a:latin typeface="Arial" pitchFamily="34" charset="0"/>
                          <a:ea typeface="+mn-ea"/>
                          <a:cs typeface="Arial" pitchFamily="34" charset="0"/>
                        </a:rPr>
                        <a:t>Projet accès</a:t>
                      </a:r>
                      <a:r>
                        <a:rPr lang="fr-FR" sz="1600" kern="1200" baseline="0" dirty="0" smtClean="0">
                          <a:solidFill>
                            <a:schemeClr val="dk1"/>
                          </a:solidFill>
                          <a:latin typeface="Arial" pitchFamily="34" charset="0"/>
                          <a:ea typeface="+mn-ea"/>
                          <a:cs typeface="Arial" pitchFamily="34" charset="0"/>
                        </a:rPr>
                        <a:t> sur les micros/petits crédits ruraux</a:t>
                      </a:r>
                      <a:endParaRPr lang="fr-FR" sz="160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400" b="1" dirty="0" smtClean="0">
                          <a:solidFill>
                            <a:srgbClr val="FF0000"/>
                          </a:solidFill>
                          <a:latin typeface="Arial" pitchFamily="34" charset="0"/>
                          <a:cs typeface="Arial" pitchFamily="34" charset="0"/>
                        </a:rPr>
                        <a:t>Financement : GVT/KFAED</a:t>
                      </a:r>
                    </a:p>
                  </a:txBody>
                  <a:tcPr/>
                </a:tc>
                <a:tc>
                  <a:txBody>
                    <a:bodyPr/>
                    <a:lstStyle/>
                    <a:p>
                      <a:r>
                        <a:rPr lang="fr-FR" sz="1600" dirty="0" smtClean="0">
                          <a:latin typeface="Arial" pitchFamily="34" charset="0"/>
                          <a:cs typeface="Arial" pitchFamily="34" charset="0"/>
                        </a:rPr>
                        <a:t>Toutes les zones rurales</a:t>
                      </a:r>
                      <a:endParaRPr lang="fr-FR" sz="1600" dirty="0">
                        <a:latin typeface="Arial" pitchFamily="34" charset="0"/>
                        <a:cs typeface="Arial" pitchFamily="34" charset="0"/>
                      </a:endParaRPr>
                    </a:p>
                  </a:txBody>
                  <a:tcPr/>
                </a:tc>
              </a:tr>
            </a:tbl>
          </a:graphicData>
        </a:graphic>
      </p:graphicFrame>
      <p:sp>
        <p:nvSpPr>
          <p:cNvPr id="7" name="Rectangle 2"/>
          <p:cNvSpPr txBox="1">
            <a:spLocks noChangeArrowheads="1"/>
          </p:cNvSpPr>
          <p:nvPr/>
        </p:nvSpPr>
        <p:spPr>
          <a:xfrm>
            <a:off x="571472"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PROJETS MOBILISES</a:t>
            </a:r>
            <a:endParaRPr kumimoji="0" lang="fr-FR" sz="2800" b="1"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srcRect/>
          <a:stretch>
            <a:fillRect/>
          </a:stretch>
        </p:blipFill>
        <p:spPr>
          <a:xfrm rot="783779">
            <a:off x="6576498" y="1000990"/>
            <a:ext cx="2470788" cy="1853092"/>
          </a:xfrm>
          <a:prstGeom prst="rect">
            <a:avLst/>
          </a:prstGeom>
        </p:spPr>
      </p:pic>
      <p:pic>
        <p:nvPicPr>
          <p:cNvPr id="4" name="Picture 2" descr="E:\photos\photos DI\Photo 140.jpg"/>
          <p:cNvPicPr>
            <a:picLocks noChangeAspect="1" noChangeArrowheads="1"/>
          </p:cNvPicPr>
          <p:nvPr/>
        </p:nvPicPr>
        <p:blipFill>
          <a:blip r:embed="rId3" cstate="print"/>
          <a:srcRect/>
          <a:stretch>
            <a:fillRect/>
          </a:stretch>
        </p:blipFill>
        <p:spPr bwMode="auto">
          <a:xfrm rot="21079132">
            <a:off x="6300404" y="2422129"/>
            <a:ext cx="2307366" cy="1730524"/>
          </a:xfrm>
          <a:prstGeom prst="rect">
            <a:avLst/>
          </a:prstGeom>
          <a:noFill/>
        </p:spPr>
      </p:pic>
      <p:pic>
        <p:nvPicPr>
          <p:cNvPr id="5" name="Image 4" descr="E:\photos\photos DI\dispensaire damejog\Photo 976.jpg"/>
          <p:cNvPicPr/>
          <p:nvPr/>
        </p:nvPicPr>
        <p:blipFill>
          <a:blip r:embed="rId4" cstate="print"/>
          <a:srcRect/>
          <a:stretch>
            <a:fillRect/>
          </a:stretch>
        </p:blipFill>
        <p:spPr bwMode="auto">
          <a:xfrm rot="20893544">
            <a:off x="6163582" y="4782448"/>
            <a:ext cx="2433064" cy="1846738"/>
          </a:xfrm>
          <a:prstGeom prst="rect">
            <a:avLst/>
          </a:prstGeom>
          <a:noFill/>
          <a:ln w="9525">
            <a:noFill/>
            <a:miter lim="800000"/>
            <a:headEnd/>
            <a:tailEnd/>
          </a:ln>
        </p:spPr>
      </p:pic>
      <p:pic>
        <p:nvPicPr>
          <p:cNvPr id="6" name="Image 5" descr="E:\photos\sesn region\secretaire de la solidarite\IMG_0500.JPG"/>
          <p:cNvPicPr/>
          <p:nvPr/>
        </p:nvPicPr>
        <p:blipFill>
          <a:blip r:embed="rId5" cstate="print"/>
          <a:srcRect/>
          <a:stretch>
            <a:fillRect/>
          </a:stretch>
        </p:blipFill>
        <p:spPr bwMode="auto">
          <a:xfrm rot="934025">
            <a:off x="6937777" y="3537816"/>
            <a:ext cx="2241756" cy="1581722"/>
          </a:xfrm>
          <a:prstGeom prst="rect">
            <a:avLst/>
          </a:prstGeom>
          <a:noFill/>
          <a:ln w="9525">
            <a:noFill/>
            <a:miter lim="800000"/>
            <a:headEnd/>
            <a:tailEnd/>
          </a:ln>
        </p:spPr>
      </p:pic>
      <p:graphicFrame>
        <p:nvGraphicFramePr>
          <p:cNvPr id="8" name="Tableau 7"/>
          <p:cNvGraphicFramePr>
            <a:graphicFrameLocks noGrp="1"/>
          </p:cNvGraphicFramePr>
          <p:nvPr/>
        </p:nvGraphicFramePr>
        <p:xfrm>
          <a:off x="500034" y="1500174"/>
          <a:ext cx="5143536" cy="5173628"/>
        </p:xfrm>
        <a:graphic>
          <a:graphicData uri="http://schemas.openxmlformats.org/drawingml/2006/table">
            <a:tbl>
              <a:tblPr firstRow="1" bandRow="1">
                <a:tableStyleId>{5C22544A-7EE6-4342-B048-85BDC9FD1C3A}</a:tableStyleId>
              </a:tblPr>
              <a:tblGrid>
                <a:gridCol w="2571768"/>
                <a:gridCol w="2571768"/>
              </a:tblGrid>
              <a:tr h="357788">
                <a:tc>
                  <a:txBody>
                    <a:bodyPr/>
                    <a:lstStyle/>
                    <a:p>
                      <a:pPr algn="ctr"/>
                      <a:r>
                        <a:rPr lang="fr-FR" sz="1600" dirty="0" smtClean="0">
                          <a:solidFill>
                            <a:schemeClr val="tx1"/>
                          </a:solidFill>
                          <a:latin typeface="Arial" pitchFamily="34" charset="0"/>
                          <a:cs typeface="Arial" pitchFamily="34" charset="0"/>
                        </a:rPr>
                        <a:t>PROJET</a:t>
                      </a:r>
                      <a:endParaRPr lang="fr-FR" sz="1600" dirty="0">
                        <a:solidFill>
                          <a:schemeClr val="tx1"/>
                        </a:solidFill>
                        <a:latin typeface="Arial" pitchFamily="34" charset="0"/>
                        <a:cs typeface="Arial" pitchFamily="34" charset="0"/>
                      </a:endParaRPr>
                    </a:p>
                  </a:txBody>
                  <a:tcPr/>
                </a:tc>
                <a:tc>
                  <a:txBody>
                    <a:bodyPr/>
                    <a:lstStyle/>
                    <a:p>
                      <a:pPr algn="ctr"/>
                      <a:r>
                        <a:rPr lang="fr-FR" sz="1600" dirty="0" smtClean="0">
                          <a:solidFill>
                            <a:schemeClr val="tx1"/>
                          </a:solidFill>
                          <a:latin typeface="Arial" pitchFamily="34" charset="0"/>
                          <a:cs typeface="Arial" pitchFamily="34" charset="0"/>
                        </a:rPr>
                        <a:t>ZONE D’INTERVENTION</a:t>
                      </a:r>
                      <a:endParaRPr lang="fr-FR" sz="1600" dirty="0">
                        <a:solidFill>
                          <a:schemeClr val="tx1"/>
                        </a:solidFill>
                        <a:latin typeface="Arial" pitchFamily="34" charset="0"/>
                        <a:cs typeface="Arial" pitchFamily="34" charset="0"/>
                      </a:endParaRPr>
                    </a:p>
                  </a:txBody>
                  <a:tcPr/>
                </a:tc>
              </a:tr>
              <a:tr h="597891">
                <a:tc>
                  <a:txBody>
                    <a:bodyPr/>
                    <a:lstStyle/>
                    <a:p>
                      <a:pPr>
                        <a:buFont typeface="Wingdings" pitchFamily="2" charset="2"/>
                        <a:buChar char="ü"/>
                      </a:pPr>
                      <a:r>
                        <a:rPr lang="fr-FR" sz="1600" dirty="0" smtClean="0">
                          <a:latin typeface="Arial" pitchFamily="34" charset="0"/>
                          <a:cs typeface="Arial" pitchFamily="34" charset="0"/>
                        </a:rPr>
                        <a:t>Projet de Développement Urbain Intégré de Balbala (PDUI)</a:t>
                      </a:r>
                    </a:p>
                    <a:p>
                      <a:endParaRPr lang="fr-FR" sz="1200" dirty="0" smtClean="0">
                        <a:latin typeface="Arial" pitchFamily="34" charset="0"/>
                        <a:cs typeface="Arial" pitchFamily="34" charset="0"/>
                      </a:endParaRPr>
                    </a:p>
                    <a:p>
                      <a:r>
                        <a:rPr lang="fr-FR" sz="1400" b="1" dirty="0" smtClean="0">
                          <a:solidFill>
                            <a:srgbClr val="FF0000"/>
                          </a:solidFill>
                          <a:latin typeface="Arial" pitchFamily="34" charset="0"/>
                          <a:cs typeface="Arial" pitchFamily="34" charset="0"/>
                        </a:rPr>
                        <a:t>Financement : GVT/AFD</a:t>
                      </a:r>
                      <a:endParaRPr lang="fr-FR" sz="1400" b="1" dirty="0">
                        <a:solidFill>
                          <a:srgbClr val="FF0000"/>
                        </a:solidFill>
                        <a:latin typeface="Arial" pitchFamily="34" charset="0"/>
                        <a:cs typeface="Arial" pitchFamily="34" charset="0"/>
                      </a:endParaRPr>
                    </a:p>
                  </a:txBody>
                  <a:tcPr/>
                </a:tc>
                <a:tc>
                  <a:txBody>
                    <a:bodyPr/>
                    <a:lstStyle/>
                    <a:p>
                      <a:r>
                        <a:rPr lang="fr-FR" sz="1600" dirty="0" smtClean="0">
                          <a:latin typeface="Arial" pitchFamily="34" charset="0"/>
                          <a:cs typeface="Arial" pitchFamily="34" charset="0"/>
                        </a:rPr>
                        <a:t>Djibouti ville (Balbala) : Quartiers</a:t>
                      </a:r>
                      <a:r>
                        <a:rPr lang="fr-FR" sz="1600" baseline="0" dirty="0" smtClean="0">
                          <a:latin typeface="Arial" pitchFamily="34" charset="0"/>
                          <a:cs typeface="Arial" pitchFamily="34" charset="0"/>
                        </a:rPr>
                        <a:t> 12, 14, 15</a:t>
                      </a:r>
                      <a:endParaRPr lang="fr-FR" sz="1600" dirty="0">
                        <a:latin typeface="Arial" pitchFamily="34" charset="0"/>
                        <a:cs typeface="Arial" pitchFamily="34" charset="0"/>
                      </a:endParaRPr>
                    </a:p>
                  </a:txBody>
                  <a:tcPr/>
                </a:tc>
              </a:tr>
              <a:tr h="597891">
                <a:tc>
                  <a:txBody>
                    <a:bodyPr/>
                    <a:lstStyle/>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Projet de Réduction de la Pauvreté Urbaine  (PREPUD Quartier 7)</a:t>
                      </a:r>
                    </a:p>
                    <a:p>
                      <a:endParaRPr lang="fr-FR" sz="1200" baseline="0" dirty="0" smtClean="0">
                        <a:latin typeface="Arial" pitchFamily="34" charset="0"/>
                        <a:cs typeface="Arial" pitchFamily="34" charset="0"/>
                      </a:endParaRPr>
                    </a:p>
                    <a:p>
                      <a:r>
                        <a:rPr lang="fr-FR" sz="1400" b="1" dirty="0" smtClean="0">
                          <a:solidFill>
                            <a:srgbClr val="FF0000"/>
                          </a:solidFill>
                          <a:latin typeface="Arial" pitchFamily="34" charset="0"/>
                          <a:cs typeface="Arial" pitchFamily="34" charset="0"/>
                        </a:rPr>
                        <a:t>Financement : GVT/IDA</a:t>
                      </a:r>
                      <a:endParaRPr lang="fr-FR" sz="1400" b="1" dirty="0">
                        <a:solidFill>
                          <a:srgbClr val="FF0000"/>
                        </a:solidFill>
                        <a:latin typeface="Arial" pitchFamily="34" charset="0"/>
                        <a:cs typeface="Arial" pitchFamily="34" charset="0"/>
                      </a:endParaRPr>
                    </a:p>
                  </a:txBody>
                  <a:tcPr/>
                </a:tc>
                <a:tc>
                  <a:txBody>
                    <a:bodyPr/>
                    <a:lstStyle/>
                    <a:p>
                      <a:r>
                        <a:rPr lang="fr-FR" sz="1600" dirty="0" smtClean="0">
                          <a:latin typeface="Arial" pitchFamily="34" charset="0"/>
                          <a:cs typeface="Arial" pitchFamily="34" charset="0"/>
                        </a:rPr>
                        <a:t>Djibouti ville (Quartier 7)</a:t>
                      </a:r>
                      <a:endParaRPr lang="fr-FR" sz="1600" dirty="0">
                        <a:latin typeface="Arial" pitchFamily="34" charset="0"/>
                        <a:cs typeface="Arial" pitchFamily="34" charset="0"/>
                      </a:endParaRPr>
                    </a:p>
                  </a:txBody>
                  <a:tcPr/>
                </a:tc>
              </a:tr>
              <a:tr h="775044">
                <a:tc>
                  <a:txBody>
                    <a:bodyPr/>
                    <a:lstStyle/>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Projet de Réduction de la Pauvreté Urbaine de Balbala (PREPUB)</a:t>
                      </a:r>
                    </a:p>
                    <a:p>
                      <a:endParaRPr lang="fr-FR" sz="1200" dirty="0" smtClean="0">
                        <a:latin typeface="Arial" pitchFamily="34" charset="0"/>
                        <a:cs typeface="Arial" pitchFamily="34" charset="0"/>
                      </a:endParaRPr>
                    </a:p>
                    <a:p>
                      <a:r>
                        <a:rPr lang="fr-FR" sz="1400" b="1" dirty="0" smtClean="0">
                          <a:solidFill>
                            <a:srgbClr val="FF0000"/>
                          </a:solidFill>
                          <a:latin typeface="Arial" pitchFamily="34" charset="0"/>
                          <a:cs typeface="Arial" pitchFamily="34" charset="0"/>
                        </a:rPr>
                        <a:t>Financement : GVT/BID</a:t>
                      </a:r>
                      <a:endParaRPr lang="fr-FR" sz="1400" b="1" dirty="0">
                        <a:solidFill>
                          <a:srgbClr val="FF0000"/>
                        </a:solidFill>
                        <a:latin typeface="Arial" pitchFamily="34" charset="0"/>
                        <a:cs typeface="Arial" pitchFamily="34" charset="0"/>
                      </a:endParaRPr>
                    </a:p>
                  </a:txBody>
                  <a:tcPr/>
                </a:tc>
                <a:tc>
                  <a:txBody>
                    <a:bodyPr/>
                    <a:lstStyle/>
                    <a:p>
                      <a:r>
                        <a:rPr lang="fr-FR" sz="1600" dirty="0" smtClean="0">
                          <a:latin typeface="Arial" pitchFamily="34" charset="0"/>
                          <a:cs typeface="Arial" pitchFamily="34" charset="0"/>
                        </a:rPr>
                        <a:t>Djibouti ville (Balbala) : Quartiers</a:t>
                      </a:r>
                      <a:r>
                        <a:rPr lang="fr-FR" sz="1600" baseline="0" dirty="0" smtClean="0">
                          <a:latin typeface="Arial" pitchFamily="34" charset="0"/>
                          <a:cs typeface="Arial" pitchFamily="34" charset="0"/>
                        </a:rPr>
                        <a:t> Cheik Moussa, Qarwyl, Bahache, Ancien Balbala</a:t>
                      </a:r>
                      <a:endParaRPr lang="fr-FR" sz="1600" dirty="0">
                        <a:latin typeface="Arial" pitchFamily="34" charset="0"/>
                        <a:cs typeface="Arial" pitchFamily="34" charset="0"/>
                      </a:endParaRPr>
                    </a:p>
                  </a:txBody>
                  <a:tcPr/>
                </a:tc>
              </a:tr>
              <a:tr h="775044">
                <a:tc>
                  <a:txBody>
                    <a:bodyPr/>
                    <a:lstStyle/>
                    <a:p>
                      <a:pPr marL="0" algn="l" defTabSz="914400" rtl="0" eaLnBrk="1" latinLnBrk="0" hangingPunct="1">
                        <a:buFont typeface="Wingdings" pitchFamily="2" charset="2"/>
                        <a:buNone/>
                      </a:pPr>
                      <a:r>
                        <a:rPr lang="fr-FR" sz="1200" kern="1200" dirty="0" smtClean="0">
                          <a:solidFill>
                            <a:schemeClr val="dk1"/>
                          </a:solidFill>
                          <a:latin typeface="Arial" pitchFamily="34" charset="0"/>
                          <a:ea typeface="+mn-ea"/>
                          <a:cs typeface="Arial" pitchFamily="34" charset="0"/>
                        </a:rPr>
                        <a:t> </a:t>
                      </a:r>
                    </a:p>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 Projet d’appui aux coopératives</a:t>
                      </a:r>
                    </a:p>
                    <a:p>
                      <a:pPr marL="0" algn="l" defTabSz="914400" rtl="0" eaLnBrk="1" latinLnBrk="0" hangingPunct="1">
                        <a:buFont typeface="Wingdings" pitchFamily="2" charset="2"/>
                        <a:buChar char="ü"/>
                      </a:pPr>
                      <a:endParaRPr lang="fr-FR" sz="1200" kern="1200" dirty="0" smtClean="0">
                        <a:solidFill>
                          <a:schemeClr val="dk1"/>
                        </a:solidFill>
                        <a:latin typeface="Arial" pitchFamily="34" charset="0"/>
                        <a:ea typeface="+mn-ea"/>
                        <a:cs typeface="Arial" pitchFamily="34" charset="0"/>
                      </a:endParaRPr>
                    </a:p>
                    <a:p>
                      <a:r>
                        <a:rPr lang="fr-FR" sz="1400" b="1" dirty="0" smtClean="0">
                          <a:solidFill>
                            <a:srgbClr val="FF0000"/>
                          </a:solidFill>
                          <a:latin typeface="Arial" pitchFamily="34" charset="0"/>
                          <a:cs typeface="Arial" pitchFamily="34" charset="0"/>
                        </a:rPr>
                        <a:t>Financement : GVT/FADES</a:t>
                      </a:r>
                      <a:endParaRPr lang="fr-FR" sz="1400" b="1" dirty="0">
                        <a:solidFill>
                          <a:srgbClr val="FF0000"/>
                        </a:solidFill>
                        <a:latin typeface="Arial" pitchFamily="34" charset="0"/>
                        <a:cs typeface="Arial" pitchFamily="34" charset="0"/>
                      </a:endParaRPr>
                    </a:p>
                  </a:txBody>
                  <a:tcPr/>
                </a:tc>
                <a:tc>
                  <a:txBody>
                    <a:bodyPr/>
                    <a:lstStyle/>
                    <a:p>
                      <a:pPr marL="0" algn="l" defTabSz="914400" rtl="0" eaLnBrk="1" latinLnBrk="0" hangingPunct="1"/>
                      <a:endParaRPr lang="fr-FR" sz="1200" kern="1200" dirty="0" smtClean="0">
                        <a:solidFill>
                          <a:schemeClr val="dk1"/>
                        </a:solidFill>
                        <a:latin typeface="Arial" pitchFamily="34" charset="0"/>
                        <a:ea typeface="+mn-ea"/>
                        <a:cs typeface="Arial" pitchFamily="34" charset="0"/>
                      </a:endParaRPr>
                    </a:p>
                    <a:p>
                      <a:pPr marL="0" algn="l" defTabSz="914400" rtl="0" eaLnBrk="1" latinLnBrk="0" hangingPunct="1"/>
                      <a:r>
                        <a:rPr lang="fr-FR" sz="1600" kern="1200" dirty="0" smtClean="0">
                          <a:solidFill>
                            <a:schemeClr val="dk1"/>
                          </a:solidFill>
                          <a:latin typeface="Arial" pitchFamily="34" charset="0"/>
                          <a:ea typeface="+mn-ea"/>
                          <a:cs typeface="Arial" pitchFamily="34" charset="0"/>
                        </a:rPr>
                        <a:t>Régions : Ali Sabieh, Arta, Dikhil, Obock, Tadjourah</a:t>
                      </a:r>
                      <a:endParaRPr lang="fr-FR" sz="1600" kern="1200" dirty="0">
                        <a:solidFill>
                          <a:schemeClr val="dk1"/>
                        </a:solidFill>
                        <a:latin typeface="Arial" pitchFamily="34" charset="0"/>
                        <a:ea typeface="+mn-ea"/>
                        <a:cs typeface="Arial" pitchFamily="34" charset="0"/>
                      </a:endParaRPr>
                    </a:p>
                  </a:txBody>
                  <a:tcPr/>
                </a:tc>
              </a:tr>
            </a:tbl>
          </a:graphicData>
        </a:graphic>
      </p:graphicFrame>
      <p:sp>
        <p:nvSpPr>
          <p:cNvPr id="7" name="Rectangle 2"/>
          <p:cNvSpPr txBox="1">
            <a:spLocks noChangeArrowheads="1"/>
          </p:cNvSpPr>
          <p:nvPr/>
        </p:nvSpPr>
        <p:spPr>
          <a:xfrm>
            <a:off x="571472"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PROJETS MOBILISES</a:t>
            </a:r>
            <a:endParaRPr kumimoji="0" lang="fr-FR" sz="2800" b="1"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4294967295"/>
          </p:nvPr>
        </p:nvSpPr>
        <p:spPr>
          <a:xfrm>
            <a:off x="0" y="1600200"/>
            <a:ext cx="4038600" cy="4525963"/>
          </a:xfrm>
        </p:spPr>
        <p:txBody>
          <a:bodyPr>
            <a:normAutofit/>
          </a:bodyPr>
          <a:lstStyle/>
          <a:p>
            <a:pPr algn="ctr">
              <a:buNone/>
            </a:pPr>
            <a:endParaRPr lang="fr-FR" sz="1200" b="1" dirty="0" smtClean="0">
              <a:latin typeface="Arial Black" pitchFamily="34" charset="0"/>
            </a:endParaRPr>
          </a:p>
          <a:p>
            <a:pPr algn="ctr">
              <a:buNone/>
            </a:pPr>
            <a:endParaRPr lang="fr-FR" sz="1200" b="1" dirty="0">
              <a:latin typeface="Arial Black" pitchFamily="34" charset="0"/>
            </a:endParaRPr>
          </a:p>
        </p:txBody>
      </p:sp>
      <p:graphicFrame>
        <p:nvGraphicFramePr>
          <p:cNvPr id="7" name="Tableau 6"/>
          <p:cNvGraphicFramePr>
            <a:graphicFrameLocks noGrp="1"/>
          </p:cNvGraphicFramePr>
          <p:nvPr/>
        </p:nvGraphicFramePr>
        <p:xfrm>
          <a:off x="285720" y="1500174"/>
          <a:ext cx="6143668" cy="5273040"/>
        </p:xfrm>
        <a:graphic>
          <a:graphicData uri="http://schemas.openxmlformats.org/drawingml/2006/table">
            <a:tbl>
              <a:tblPr firstRow="1" bandRow="1">
                <a:tableStyleId>{5C22544A-7EE6-4342-B048-85BDC9FD1C3A}</a:tableStyleId>
              </a:tblPr>
              <a:tblGrid>
                <a:gridCol w="3000396"/>
                <a:gridCol w="3143272"/>
              </a:tblGrid>
              <a:tr h="294975">
                <a:tc>
                  <a:txBody>
                    <a:bodyPr/>
                    <a:lstStyle/>
                    <a:p>
                      <a:pPr algn="ctr"/>
                      <a:r>
                        <a:rPr lang="fr-FR" sz="1600" dirty="0" smtClean="0">
                          <a:solidFill>
                            <a:schemeClr val="tx1"/>
                          </a:solidFill>
                          <a:latin typeface="Arial" pitchFamily="34" charset="0"/>
                          <a:cs typeface="Arial" pitchFamily="34" charset="0"/>
                        </a:rPr>
                        <a:t>PROJET</a:t>
                      </a:r>
                      <a:endParaRPr lang="fr-FR" sz="1600" dirty="0">
                        <a:solidFill>
                          <a:schemeClr val="tx1"/>
                        </a:solidFill>
                        <a:latin typeface="Arial" pitchFamily="34" charset="0"/>
                        <a:cs typeface="Arial" pitchFamily="34" charset="0"/>
                      </a:endParaRPr>
                    </a:p>
                  </a:txBody>
                  <a:tcPr/>
                </a:tc>
                <a:tc>
                  <a:txBody>
                    <a:bodyPr/>
                    <a:lstStyle/>
                    <a:p>
                      <a:pPr algn="ctr"/>
                      <a:r>
                        <a:rPr lang="fr-FR" sz="1600" dirty="0" smtClean="0">
                          <a:solidFill>
                            <a:schemeClr val="tx1"/>
                          </a:solidFill>
                          <a:latin typeface="Arial" pitchFamily="34" charset="0"/>
                          <a:cs typeface="Arial" pitchFamily="34" charset="0"/>
                        </a:rPr>
                        <a:t>ZONE D’INTERVENTION</a:t>
                      </a:r>
                      <a:endParaRPr lang="fr-FR" sz="1600" dirty="0">
                        <a:solidFill>
                          <a:schemeClr val="tx1"/>
                        </a:solidFill>
                        <a:latin typeface="Arial" pitchFamily="34" charset="0"/>
                        <a:cs typeface="Arial" pitchFamily="34" charset="0"/>
                      </a:endParaRPr>
                    </a:p>
                  </a:txBody>
                  <a:tcPr/>
                </a:tc>
              </a:tr>
              <a:tr h="884926">
                <a:tc>
                  <a:txBody>
                    <a:bodyPr/>
                    <a:lstStyle/>
                    <a:p>
                      <a:pPr marL="0" algn="l" defTabSz="914400" rtl="0" eaLnBrk="1" latinLnBrk="0" hangingPunct="1">
                        <a:buFont typeface="Wingdings" pitchFamily="2" charset="2"/>
                        <a:buNone/>
                      </a:pPr>
                      <a:endParaRPr lang="fr-FR" sz="800" kern="1200" dirty="0" smtClean="0">
                        <a:solidFill>
                          <a:schemeClr val="dk1"/>
                        </a:solidFill>
                        <a:latin typeface="Arial" pitchFamily="34" charset="0"/>
                        <a:ea typeface="+mn-ea"/>
                        <a:cs typeface="Arial" pitchFamily="34" charset="0"/>
                      </a:endParaRPr>
                    </a:p>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 Projet d’électrification solaire</a:t>
                      </a:r>
                    </a:p>
                    <a:p>
                      <a:pPr marL="0" algn="l" defTabSz="914400" rtl="0" eaLnBrk="1" latinLnBrk="0" hangingPunct="1">
                        <a:buFont typeface="Wingdings" pitchFamily="2" charset="2"/>
                        <a:buChar char="ü"/>
                      </a:pPr>
                      <a:endParaRPr lang="fr-FR" sz="1200" kern="1200" dirty="0" smtClean="0">
                        <a:solidFill>
                          <a:schemeClr val="dk1"/>
                        </a:solidFill>
                        <a:latin typeface="Arial" pitchFamily="34" charset="0"/>
                        <a:ea typeface="+mn-ea"/>
                        <a:cs typeface="Arial" pitchFamily="34" charset="0"/>
                      </a:endParaRPr>
                    </a:p>
                    <a:p>
                      <a:r>
                        <a:rPr lang="fr-FR" sz="1400" b="1" dirty="0" smtClean="0">
                          <a:solidFill>
                            <a:srgbClr val="FF0000"/>
                          </a:solidFill>
                          <a:latin typeface="Arial" pitchFamily="34" charset="0"/>
                          <a:cs typeface="Arial" pitchFamily="34" charset="0"/>
                        </a:rPr>
                        <a:t>Financement : GVT/KOICA</a:t>
                      </a:r>
                    </a:p>
                    <a:p>
                      <a:pPr marL="0" algn="l" defTabSz="914400" rtl="0" eaLnBrk="1" latinLnBrk="0" hangingPunct="1">
                        <a:buFont typeface="Wingdings" pitchFamily="2" charset="2"/>
                        <a:buNone/>
                      </a:pPr>
                      <a:endParaRPr lang="fr-FR" sz="800" kern="1200" dirty="0">
                        <a:solidFill>
                          <a:schemeClr val="dk1"/>
                        </a:solidFill>
                        <a:latin typeface="Arial" pitchFamily="34" charset="0"/>
                        <a:ea typeface="+mn-ea"/>
                        <a:cs typeface="Arial" pitchFamily="34" charset="0"/>
                      </a:endParaRPr>
                    </a:p>
                  </a:txBody>
                  <a:tcPr/>
                </a:tc>
                <a:tc>
                  <a:txBody>
                    <a:bodyPr/>
                    <a:lstStyle/>
                    <a:p>
                      <a:pPr marL="0" algn="l" defTabSz="914400" rtl="0" eaLnBrk="1" latinLnBrk="0" hangingPunct="1"/>
                      <a:endParaRPr lang="fr-FR" sz="1200" kern="1200" dirty="0" smtClean="0">
                        <a:solidFill>
                          <a:schemeClr val="dk1"/>
                        </a:solidFill>
                        <a:latin typeface="Arial" pitchFamily="34" charset="0"/>
                        <a:ea typeface="+mn-ea"/>
                        <a:cs typeface="Arial" pitchFamily="34" charset="0"/>
                      </a:endParaRPr>
                    </a:p>
                    <a:p>
                      <a:pPr marL="0" algn="l" defTabSz="914400" rtl="0" eaLnBrk="1" latinLnBrk="0" hangingPunct="1"/>
                      <a:r>
                        <a:rPr lang="fr-FR" sz="1600" kern="1200" dirty="0" smtClean="0">
                          <a:solidFill>
                            <a:schemeClr val="dk1"/>
                          </a:solidFill>
                          <a:latin typeface="Arial" pitchFamily="34" charset="0"/>
                          <a:ea typeface="+mn-ea"/>
                          <a:cs typeface="Arial" pitchFamily="34" charset="0"/>
                        </a:rPr>
                        <a:t>Région d’Ali Sabieh (Ali </a:t>
                      </a:r>
                      <a:r>
                        <a:rPr lang="fr-FR" sz="1600" kern="1200" dirty="0" err="1" smtClean="0">
                          <a:solidFill>
                            <a:schemeClr val="dk1"/>
                          </a:solidFill>
                          <a:latin typeface="Arial" pitchFamily="34" charset="0"/>
                          <a:ea typeface="+mn-ea"/>
                          <a:cs typeface="Arial" pitchFamily="34" charset="0"/>
                        </a:rPr>
                        <a:t>Adde</a:t>
                      </a:r>
                      <a:r>
                        <a:rPr lang="fr-FR" sz="1600" kern="1200" dirty="0" smtClean="0">
                          <a:solidFill>
                            <a:schemeClr val="dk1"/>
                          </a:solidFill>
                          <a:latin typeface="Arial" pitchFamily="34" charset="0"/>
                          <a:ea typeface="+mn-ea"/>
                          <a:cs typeface="Arial" pitchFamily="34" charset="0"/>
                        </a:rPr>
                        <a:t>)</a:t>
                      </a:r>
                      <a:endParaRPr lang="fr-FR" sz="1600" kern="1200" dirty="0">
                        <a:solidFill>
                          <a:schemeClr val="dk1"/>
                        </a:solidFill>
                        <a:latin typeface="Arial" pitchFamily="34" charset="0"/>
                        <a:ea typeface="+mn-ea"/>
                        <a:cs typeface="Arial" pitchFamily="34" charset="0"/>
                      </a:endParaRPr>
                    </a:p>
                  </a:txBody>
                  <a:tcPr/>
                </a:tc>
              </a:tr>
              <a:tr h="1314721">
                <a:tc>
                  <a:txBody>
                    <a:bodyPr/>
                    <a:lstStyle/>
                    <a:p>
                      <a:pPr marL="0" algn="l" defTabSz="914400" rtl="0" eaLnBrk="1" latinLnBrk="0" hangingPunct="1">
                        <a:buFont typeface="Wingdings" pitchFamily="2" charset="2"/>
                        <a:buNone/>
                      </a:pPr>
                      <a:endParaRPr lang="fr-FR" sz="800" kern="1200" dirty="0" smtClean="0">
                        <a:solidFill>
                          <a:schemeClr val="dk1"/>
                        </a:solidFill>
                        <a:latin typeface="Arial" pitchFamily="34" charset="0"/>
                        <a:ea typeface="+mn-ea"/>
                        <a:cs typeface="Arial" pitchFamily="34" charset="0"/>
                      </a:endParaRPr>
                    </a:p>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 Projet de Développement</a:t>
                      </a:r>
                    </a:p>
                    <a:p>
                      <a:pPr marL="0" algn="l" defTabSz="914400" rtl="0" eaLnBrk="1" latinLnBrk="0" hangingPunct="1">
                        <a:buFont typeface="Wingdings" pitchFamily="2" charset="2"/>
                        <a:buNone/>
                      </a:pPr>
                      <a:r>
                        <a:rPr lang="fr-FR" sz="1600" kern="1200" dirty="0" smtClean="0">
                          <a:solidFill>
                            <a:schemeClr val="dk1"/>
                          </a:solidFill>
                          <a:latin typeface="Arial" pitchFamily="34" charset="0"/>
                          <a:ea typeface="+mn-ea"/>
                          <a:cs typeface="Arial" pitchFamily="34" charset="0"/>
                        </a:rPr>
                        <a:t>    de la Micro finance et de la</a:t>
                      </a:r>
                    </a:p>
                    <a:p>
                      <a:pPr marL="0" algn="l" defTabSz="914400" rtl="0" eaLnBrk="1" latinLnBrk="0" hangingPunct="1">
                        <a:buFont typeface="Wingdings" pitchFamily="2" charset="2"/>
                        <a:buNone/>
                      </a:pPr>
                      <a:r>
                        <a:rPr lang="fr-FR" sz="1600" kern="1200" dirty="0" smtClean="0">
                          <a:solidFill>
                            <a:schemeClr val="dk1"/>
                          </a:solidFill>
                          <a:latin typeface="Arial" pitchFamily="34" charset="0"/>
                          <a:ea typeface="+mn-ea"/>
                          <a:cs typeface="Arial" pitchFamily="34" charset="0"/>
                        </a:rPr>
                        <a:t>    Micro entreprise (PDMM</a:t>
                      </a:r>
                      <a:r>
                        <a:rPr lang="fr-FR" sz="1200" kern="1200" dirty="0" smtClean="0">
                          <a:solidFill>
                            <a:schemeClr val="dk1"/>
                          </a:solidFill>
                          <a:latin typeface="Arial" pitchFamily="34" charset="0"/>
                          <a:ea typeface="+mn-ea"/>
                          <a:cs typeface="Arial" pitchFamily="34" charset="0"/>
                        </a:rPr>
                        <a:t>)</a:t>
                      </a:r>
                    </a:p>
                    <a:p>
                      <a:pPr marL="0" algn="l" defTabSz="914400" rtl="0" eaLnBrk="1" latinLnBrk="0" hangingPunct="1">
                        <a:buFont typeface="Wingdings" pitchFamily="2" charset="2"/>
                        <a:buNone/>
                      </a:pPr>
                      <a:endParaRPr lang="fr-FR" sz="1200" kern="1200" dirty="0" smtClean="0">
                        <a:solidFill>
                          <a:schemeClr val="dk1"/>
                        </a:solidFill>
                        <a:latin typeface="Arial" pitchFamily="34" charset="0"/>
                        <a:ea typeface="+mn-ea"/>
                        <a:cs typeface="Arial" pitchFamily="34" charset="0"/>
                      </a:endParaRPr>
                    </a:p>
                    <a:p>
                      <a:r>
                        <a:rPr lang="fr-FR" sz="1400" b="1" dirty="0" smtClean="0">
                          <a:solidFill>
                            <a:srgbClr val="FF0000"/>
                          </a:solidFill>
                          <a:latin typeface="Arial" pitchFamily="34" charset="0"/>
                          <a:cs typeface="Arial" pitchFamily="34" charset="0"/>
                        </a:rPr>
                        <a:t>Financement : GVT/FIDA</a:t>
                      </a:r>
                      <a:endParaRPr lang="fr-FR" sz="1400" b="1" dirty="0">
                        <a:solidFill>
                          <a:srgbClr val="FF0000"/>
                        </a:solidFill>
                        <a:latin typeface="Arial" pitchFamily="34" charset="0"/>
                        <a:cs typeface="Arial" pitchFamily="34" charset="0"/>
                      </a:endParaRPr>
                    </a:p>
                  </a:txBody>
                  <a:tcPr/>
                </a:tc>
                <a:tc>
                  <a:txBody>
                    <a:bodyPr/>
                    <a:lstStyle/>
                    <a:p>
                      <a:pPr marL="0" algn="l" defTabSz="914400" rtl="0" eaLnBrk="1" latinLnBrk="0" hangingPunct="1"/>
                      <a:endParaRPr lang="fr-FR" sz="1200" kern="1200" dirty="0" smtClean="0">
                        <a:solidFill>
                          <a:schemeClr val="dk1"/>
                        </a:solidFill>
                        <a:latin typeface="Arial" pitchFamily="34" charset="0"/>
                        <a:ea typeface="+mn-ea"/>
                        <a:cs typeface="Arial" pitchFamily="34" charset="0"/>
                      </a:endParaRPr>
                    </a:p>
                    <a:p>
                      <a:pPr marL="0" algn="l" defTabSz="914400" rtl="0" eaLnBrk="1" latinLnBrk="0" hangingPunct="1"/>
                      <a:r>
                        <a:rPr lang="fr-FR" sz="1600" kern="1200" dirty="0" smtClean="0">
                          <a:solidFill>
                            <a:schemeClr val="dk1"/>
                          </a:solidFill>
                          <a:latin typeface="Arial" pitchFamily="34" charset="0"/>
                          <a:ea typeface="+mn-ea"/>
                          <a:cs typeface="Arial" pitchFamily="34" charset="0"/>
                        </a:rPr>
                        <a:t>Djibouti ville</a:t>
                      </a:r>
                    </a:p>
                    <a:p>
                      <a:pPr marL="0" algn="l" defTabSz="914400" rtl="0" eaLnBrk="1" latinLnBrk="0" hangingPunct="1"/>
                      <a:r>
                        <a:rPr lang="fr-FR" sz="1600" kern="1200" dirty="0" smtClean="0">
                          <a:solidFill>
                            <a:schemeClr val="dk1"/>
                          </a:solidFill>
                          <a:latin typeface="Arial" pitchFamily="34" charset="0"/>
                          <a:ea typeface="+mn-ea"/>
                          <a:cs typeface="Arial" pitchFamily="34" charset="0"/>
                        </a:rPr>
                        <a:t>Régions : Ali Sabieh, Arta, Dikhil, Obock, Tadjourah</a:t>
                      </a:r>
                      <a:endParaRPr lang="fr-FR" sz="1600" kern="1200" dirty="0">
                        <a:solidFill>
                          <a:schemeClr val="dk1"/>
                        </a:solidFill>
                        <a:latin typeface="Arial" pitchFamily="34" charset="0"/>
                        <a:ea typeface="+mn-ea"/>
                        <a:cs typeface="Arial" pitchFamily="34" charset="0"/>
                      </a:endParaRPr>
                    </a:p>
                  </a:txBody>
                  <a:tcPr/>
                </a:tc>
              </a:tr>
              <a:tr h="1214446">
                <a:tc>
                  <a:txBody>
                    <a:bodyPr/>
                    <a:lstStyle/>
                    <a:p>
                      <a:pPr marL="0" algn="l" defTabSz="914400" rtl="0" eaLnBrk="1" latinLnBrk="0" hangingPunct="1">
                        <a:buFont typeface="Wingdings" pitchFamily="2" charset="2"/>
                        <a:buNone/>
                      </a:pPr>
                      <a:endParaRPr lang="fr-FR" sz="800" kern="1200" dirty="0" smtClean="0">
                        <a:solidFill>
                          <a:schemeClr val="dk1"/>
                        </a:solidFill>
                        <a:latin typeface="Arial" pitchFamily="34" charset="0"/>
                        <a:ea typeface="+mn-ea"/>
                        <a:cs typeface="Arial" pitchFamily="34" charset="0"/>
                      </a:endParaRPr>
                    </a:p>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 Projet d’Appui à l’ADDS</a:t>
                      </a:r>
                    </a:p>
                    <a:p>
                      <a:pPr marL="0" algn="l" defTabSz="914400" rtl="0" eaLnBrk="1" latinLnBrk="0" hangingPunct="1">
                        <a:buFont typeface="Wingdings" pitchFamily="2" charset="2"/>
                        <a:buNone/>
                      </a:pPr>
                      <a:r>
                        <a:rPr lang="fr-FR" sz="1600" kern="1200" dirty="0" smtClean="0">
                          <a:solidFill>
                            <a:schemeClr val="dk1"/>
                          </a:solidFill>
                          <a:latin typeface="Arial" pitchFamily="34" charset="0"/>
                          <a:ea typeface="+mn-ea"/>
                          <a:cs typeface="Arial" pitchFamily="34" charset="0"/>
                        </a:rPr>
                        <a:t>    pour  le Développement de </a:t>
                      </a:r>
                    </a:p>
                    <a:p>
                      <a:pPr marL="0" algn="l" defTabSz="914400" rtl="0" eaLnBrk="1" latinLnBrk="0" hangingPunct="1">
                        <a:buFont typeface="Wingdings" pitchFamily="2" charset="2"/>
                        <a:buNone/>
                      </a:pPr>
                      <a:r>
                        <a:rPr lang="fr-FR" sz="1600" kern="1200" dirty="0" smtClean="0">
                          <a:solidFill>
                            <a:schemeClr val="dk1"/>
                          </a:solidFill>
                          <a:latin typeface="Arial" pitchFamily="34" charset="0"/>
                          <a:ea typeface="+mn-ea"/>
                          <a:cs typeface="Arial" pitchFamily="34" charset="0"/>
                        </a:rPr>
                        <a:t>    la micro finance</a:t>
                      </a:r>
                    </a:p>
                    <a:p>
                      <a:pPr marL="0" algn="l" defTabSz="914400" rtl="0" eaLnBrk="1" latinLnBrk="0" hangingPunct="1">
                        <a:buFont typeface="Wingdings" pitchFamily="2" charset="2"/>
                        <a:buNone/>
                      </a:pPr>
                      <a:endParaRPr lang="fr-FR" sz="1200" kern="1200" dirty="0" smtClean="0">
                        <a:solidFill>
                          <a:schemeClr val="dk1"/>
                        </a:solidFill>
                        <a:latin typeface="Arial" pitchFamily="34" charset="0"/>
                        <a:ea typeface="+mn-ea"/>
                        <a:cs typeface="Arial" pitchFamily="34" charset="0"/>
                      </a:endParaRPr>
                    </a:p>
                    <a:p>
                      <a:r>
                        <a:rPr lang="fr-FR" sz="1400" b="1" dirty="0" smtClean="0">
                          <a:solidFill>
                            <a:srgbClr val="FF0000"/>
                          </a:solidFill>
                          <a:latin typeface="Arial" pitchFamily="34" charset="0"/>
                          <a:cs typeface="Arial" pitchFamily="34" charset="0"/>
                        </a:rPr>
                        <a:t>Financement : GVT/PNUD</a:t>
                      </a:r>
                    </a:p>
                    <a:p>
                      <a:pPr marL="0" algn="l" defTabSz="914400" rtl="0" eaLnBrk="1" latinLnBrk="0" hangingPunct="1">
                        <a:buFont typeface="Wingdings" pitchFamily="2" charset="2"/>
                        <a:buNone/>
                      </a:pPr>
                      <a:endParaRPr lang="fr-FR" sz="800" kern="1200" dirty="0">
                        <a:solidFill>
                          <a:schemeClr val="dk1"/>
                        </a:solidFill>
                        <a:latin typeface="Arial" pitchFamily="34" charset="0"/>
                        <a:ea typeface="+mn-ea"/>
                        <a:cs typeface="Arial" pitchFamily="34" charset="0"/>
                      </a:endParaRPr>
                    </a:p>
                  </a:txBody>
                  <a:tcPr/>
                </a:tc>
                <a:tc>
                  <a:txBody>
                    <a:bodyPr/>
                    <a:lstStyle/>
                    <a:p>
                      <a:pPr marL="0" algn="l" defTabSz="914400" rtl="0" eaLnBrk="1" latinLnBrk="0" hangingPunct="1"/>
                      <a:endParaRPr lang="fr-FR" sz="1200" kern="1200" dirty="0" smtClean="0">
                        <a:solidFill>
                          <a:schemeClr val="dk1"/>
                        </a:solidFill>
                        <a:latin typeface="Arial" pitchFamily="34" charset="0"/>
                        <a:ea typeface="+mn-ea"/>
                        <a:cs typeface="Arial" pitchFamily="34" charset="0"/>
                      </a:endParaRPr>
                    </a:p>
                    <a:p>
                      <a:pPr marL="0" algn="l" defTabSz="914400" rtl="0" eaLnBrk="1" latinLnBrk="0" hangingPunct="1"/>
                      <a:r>
                        <a:rPr lang="fr-FR" sz="1600" kern="1200" dirty="0" smtClean="0">
                          <a:solidFill>
                            <a:schemeClr val="dk1"/>
                          </a:solidFill>
                          <a:latin typeface="Arial" pitchFamily="34" charset="0"/>
                          <a:ea typeface="+mn-ea"/>
                          <a:cs typeface="Arial" pitchFamily="34" charset="0"/>
                        </a:rPr>
                        <a:t>Djibouti ville</a:t>
                      </a:r>
                    </a:p>
                    <a:p>
                      <a:pPr marL="0" algn="l" defTabSz="914400" rtl="0" eaLnBrk="1" latinLnBrk="0" hangingPunct="1"/>
                      <a:r>
                        <a:rPr lang="fr-FR" sz="1600" kern="1200" dirty="0" smtClean="0">
                          <a:solidFill>
                            <a:schemeClr val="dk1"/>
                          </a:solidFill>
                          <a:latin typeface="Arial" pitchFamily="34" charset="0"/>
                          <a:ea typeface="+mn-ea"/>
                          <a:cs typeface="Arial" pitchFamily="34" charset="0"/>
                        </a:rPr>
                        <a:t>Régions : Ali Sabieh, Arta, </a:t>
                      </a:r>
                    </a:p>
                    <a:p>
                      <a:pPr marL="0" algn="l" defTabSz="914400" rtl="0" eaLnBrk="1" latinLnBrk="0" hangingPunct="1"/>
                      <a:r>
                        <a:rPr lang="fr-FR" sz="1600" kern="1200" dirty="0" smtClean="0">
                          <a:solidFill>
                            <a:schemeClr val="dk1"/>
                          </a:solidFill>
                          <a:latin typeface="Arial" pitchFamily="34" charset="0"/>
                          <a:ea typeface="+mn-ea"/>
                          <a:cs typeface="Arial" pitchFamily="34" charset="0"/>
                        </a:rPr>
                        <a:t>Dikhil, Obock, Tadjourah</a:t>
                      </a:r>
                    </a:p>
                    <a:p>
                      <a:pPr marL="0" algn="l" defTabSz="914400" rtl="0" eaLnBrk="1" latinLnBrk="0" hangingPunct="1"/>
                      <a:endParaRPr lang="fr-FR" sz="1200" kern="1200" dirty="0">
                        <a:solidFill>
                          <a:schemeClr val="dk1"/>
                        </a:solidFill>
                        <a:latin typeface="Arial" pitchFamily="34" charset="0"/>
                        <a:ea typeface="+mn-ea"/>
                        <a:cs typeface="Arial" pitchFamily="34" charset="0"/>
                      </a:endParaRPr>
                    </a:p>
                  </a:txBody>
                  <a:tcPr/>
                </a:tc>
              </a:tr>
              <a:tr h="936238">
                <a:tc>
                  <a:txBody>
                    <a:bodyPr/>
                    <a:lstStyle/>
                    <a:p>
                      <a:pPr marL="0" algn="l" defTabSz="914400" rtl="0" eaLnBrk="1" latinLnBrk="0" hangingPunct="1">
                        <a:buFont typeface="Wingdings" pitchFamily="2" charset="2"/>
                        <a:buNone/>
                      </a:pPr>
                      <a:endParaRPr lang="fr-FR" sz="1200" kern="1200" dirty="0" smtClean="0">
                        <a:solidFill>
                          <a:schemeClr val="dk1"/>
                        </a:solidFill>
                        <a:latin typeface="Arial" pitchFamily="34" charset="0"/>
                        <a:ea typeface="+mn-ea"/>
                        <a:cs typeface="Arial" pitchFamily="34" charset="0"/>
                      </a:endParaRPr>
                    </a:p>
                    <a:p>
                      <a:pPr marL="0" algn="l" defTabSz="914400" rtl="0" eaLnBrk="1" latinLnBrk="0" hangingPunct="1">
                        <a:buFont typeface="Wingdings" pitchFamily="2" charset="2"/>
                        <a:buChar char="ü"/>
                      </a:pPr>
                      <a:r>
                        <a:rPr lang="fr-FR" sz="1600" kern="1200" dirty="0" smtClean="0">
                          <a:solidFill>
                            <a:schemeClr val="dk1"/>
                          </a:solidFill>
                          <a:latin typeface="Arial" pitchFamily="34" charset="0"/>
                          <a:ea typeface="+mn-ea"/>
                          <a:cs typeface="Arial" pitchFamily="34" charset="0"/>
                        </a:rPr>
                        <a:t>Projet pour la promotion de l’assainissement autonome</a:t>
                      </a:r>
                    </a:p>
                    <a:p>
                      <a:pPr marL="0" algn="l" defTabSz="914400" rtl="0" eaLnBrk="1" latinLnBrk="0" hangingPunct="1">
                        <a:buFont typeface="Wingdings" pitchFamily="2" charset="2"/>
                        <a:buChar char="ü"/>
                      </a:pPr>
                      <a:endParaRPr lang="fr-FR" sz="1200" kern="1200" dirty="0" smtClean="0">
                        <a:solidFill>
                          <a:schemeClr val="dk1"/>
                        </a:solidFill>
                        <a:latin typeface="Arial" pitchFamily="34" charset="0"/>
                        <a:ea typeface="+mn-ea"/>
                        <a:cs typeface="Arial" pitchFamily="34" charset="0"/>
                      </a:endParaRPr>
                    </a:p>
                    <a:p>
                      <a:r>
                        <a:rPr lang="fr-FR" sz="1400" b="1" dirty="0" smtClean="0">
                          <a:solidFill>
                            <a:srgbClr val="FF0000"/>
                          </a:solidFill>
                          <a:latin typeface="Arial" pitchFamily="34" charset="0"/>
                          <a:cs typeface="Arial" pitchFamily="34" charset="0"/>
                        </a:rPr>
                        <a:t>Financement : GVT/UNICEF</a:t>
                      </a:r>
                      <a:endParaRPr lang="fr-FR" sz="1400" b="1" dirty="0">
                        <a:solidFill>
                          <a:srgbClr val="FF0000"/>
                        </a:solidFill>
                        <a:latin typeface="Arial" pitchFamily="34" charset="0"/>
                        <a:cs typeface="Arial" pitchFamily="34" charset="0"/>
                      </a:endParaRPr>
                    </a:p>
                  </a:txBody>
                  <a:tcPr/>
                </a:tc>
                <a:tc>
                  <a:txBody>
                    <a:bodyPr/>
                    <a:lstStyle/>
                    <a:p>
                      <a:pPr marL="0" algn="l" defTabSz="914400" rtl="0" eaLnBrk="1" latinLnBrk="0" hangingPunct="1">
                        <a:buFont typeface="Wingdings" pitchFamily="2" charset="2"/>
                        <a:buNone/>
                      </a:pPr>
                      <a:r>
                        <a:rPr lang="fr-FR" sz="1600" kern="1200" dirty="0" smtClean="0">
                          <a:solidFill>
                            <a:schemeClr val="dk1"/>
                          </a:solidFill>
                          <a:latin typeface="Arial" pitchFamily="34" charset="0"/>
                          <a:ea typeface="+mn-ea"/>
                          <a:cs typeface="Arial" pitchFamily="34" charset="0"/>
                        </a:rPr>
                        <a:t>Djibouti ville : Balbala, Quartier 7</a:t>
                      </a:r>
                      <a:endParaRPr lang="fr-FR" sz="1600" kern="1200" dirty="0">
                        <a:solidFill>
                          <a:schemeClr val="dk1"/>
                        </a:solidFill>
                        <a:latin typeface="Arial" pitchFamily="34" charset="0"/>
                        <a:ea typeface="+mn-ea"/>
                        <a:cs typeface="Arial" pitchFamily="34" charset="0"/>
                      </a:endParaRPr>
                    </a:p>
                  </a:txBody>
                  <a:tcPr/>
                </a:tc>
              </a:tr>
            </a:tbl>
          </a:graphicData>
        </a:graphic>
      </p:graphicFrame>
      <p:pic>
        <p:nvPicPr>
          <p:cNvPr id="4" name="Image 3" descr="E:\brochure communiction\foto affiche\assainissement\DSC_0026.jpg"/>
          <p:cNvPicPr/>
          <p:nvPr/>
        </p:nvPicPr>
        <p:blipFill>
          <a:blip r:embed="rId2" cstate="print"/>
          <a:srcRect/>
          <a:stretch>
            <a:fillRect/>
          </a:stretch>
        </p:blipFill>
        <p:spPr bwMode="auto">
          <a:xfrm rot="20660822">
            <a:off x="6176320" y="3999726"/>
            <a:ext cx="2335407" cy="1622369"/>
          </a:xfrm>
          <a:prstGeom prst="rect">
            <a:avLst/>
          </a:prstGeom>
          <a:noFill/>
          <a:ln w="9525">
            <a:noFill/>
            <a:miter lim="800000"/>
            <a:headEnd/>
            <a:tailEnd/>
          </a:ln>
        </p:spPr>
      </p:pic>
      <p:pic>
        <p:nvPicPr>
          <p:cNvPr id="5" name="Image 4" descr="E:\photos\sesn region\secretaire de la solidarite\IMG_0522.JPG"/>
          <p:cNvPicPr/>
          <p:nvPr/>
        </p:nvPicPr>
        <p:blipFill>
          <a:blip r:embed="rId3" cstate="print"/>
          <a:srcRect/>
          <a:stretch>
            <a:fillRect/>
          </a:stretch>
        </p:blipFill>
        <p:spPr bwMode="auto">
          <a:xfrm rot="20868462">
            <a:off x="6568618" y="1628281"/>
            <a:ext cx="2053932" cy="1537856"/>
          </a:xfrm>
          <a:prstGeom prst="rect">
            <a:avLst/>
          </a:prstGeom>
          <a:noFill/>
          <a:ln w="9525">
            <a:noFill/>
            <a:miter lim="800000"/>
            <a:headEnd/>
            <a:tailEnd/>
          </a:ln>
        </p:spPr>
      </p:pic>
      <p:pic>
        <p:nvPicPr>
          <p:cNvPr id="6" name="Image 5" descr="E:\brochure communiction\foto affiche\electification solaire de Holl-Holl\VISITE hOLL-HOLL 073.jpg"/>
          <p:cNvPicPr/>
          <p:nvPr/>
        </p:nvPicPr>
        <p:blipFill>
          <a:blip r:embed="rId4" cstate="print"/>
          <a:srcRect/>
          <a:stretch>
            <a:fillRect/>
          </a:stretch>
        </p:blipFill>
        <p:spPr bwMode="auto">
          <a:xfrm rot="21431448">
            <a:off x="7319795" y="2764141"/>
            <a:ext cx="2055256" cy="1403240"/>
          </a:xfrm>
          <a:prstGeom prst="rect">
            <a:avLst/>
          </a:prstGeom>
          <a:noFill/>
          <a:ln w="9525">
            <a:noFill/>
            <a:miter lim="800000"/>
            <a:headEnd/>
            <a:tailEnd/>
          </a:ln>
        </p:spPr>
      </p:pic>
      <p:pic>
        <p:nvPicPr>
          <p:cNvPr id="8" name="Picture 2" descr="E:\photos\photos DI\Photo 1213.jpg"/>
          <p:cNvPicPr>
            <a:picLocks noChangeAspect="1" noChangeArrowheads="1"/>
          </p:cNvPicPr>
          <p:nvPr/>
        </p:nvPicPr>
        <p:blipFill>
          <a:blip r:embed="rId5" cstate="print"/>
          <a:srcRect/>
          <a:stretch>
            <a:fillRect/>
          </a:stretch>
        </p:blipFill>
        <p:spPr bwMode="auto">
          <a:xfrm rot="648843">
            <a:off x="7408710" y="458765"/>
            <a:ext cx="1985474" cy="1489105"/>
          </a:xfrm>
          <a:prstGeom prst="rect">
            <a:avLst/>
          </a:prstGeom>
          <a:noFill/>
        </p:spPr>
      </p:pic>
      <p:pic>
        <p:nvPicPr>
          <p:cNvPr id="9" name="Image 8" descr="E:\brochure communiction\foto affiche\electification solaire de Holl-Holl\pARC FARAH.jpg"/>
          <p:cNvPicPr/>
          <p:nvPr/>
        </p:nvPicPr>
        <p:blipFill>
          <a:blip r:embed="rId6" cstate="print"/>
          <a:srcRect/>
          <a:stretch>
            <a:fillRect/>
          </a:stretch>
        </p:blipFill>
        <p:spPr bwMode="auto">
          <a:xfrm rot="1503557">
            <a:off x="6969874" y="5178143"/>
            <a:ext cx="1897166" cy="1729406"/>
          </a:xfrm>
          <a:prstGeom prst="rect">
            <a:avLst/>
          </a:prstGeom>
          <a:noFill/>
          <a:ln w="9525">
            <a:noFill/>
            <a:miter lim="800000"/>
            <a:headEnd/>
            <a:tailEnd/>
          </a:ln>
        </p:spPr>
      </p:pic>
      <p:sp>
        <p:nvSpPr>
          <p:cNvPr id="10" name="Rectangle 2"/>
          <p:cNvSpPr txBox="1">
            <a:spLocks noChangeArrowheads="1"/>
          </p:cNvSpPr>
          <p:nvPr/>
        </p:nvSpPr>
        <p:spPr>
          <a:xfrm>
            <a:off x="571472"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PROJETS MOBILISES</a:t>
            </a:r>
            <a:endParaRPr kumimoji="0" lang="fr-FR" sz="2800" b="1"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3357554" y="642918"/>
            <a:ext cx="2643206" cy="801687"/>
            <a:chOff x="1587" y="1861641"/>
            <a:chExt cx="1603374" cy="801687"/>
          </a:xfrm>
        </p:grpSpPr>
        <p:sp>
          <p:nvSpPr>
            <p:cNvPr id="36" name="Rectangle à coins arrondis 35"/>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36"/>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PLAN D’ACTIONS</a:t>
              </a:r>
              <a:endParaRPr lang="fr-FR" sz="1600" kern="1200" dirty="0">
                <a:latin typeface="Arial Black" pitchFamily="34" charset="0"/>
              </a:endParaRPr>
            </a:p>
          </p:txBody>
        </p:sp>
      </p:grpSp>
      <p:grpSp>
        <p:nvGrpSpPr>
          <p:cNvPr id="3" name="Groupe 2"/>
          <p:cNvGrpSpPr/>
          <p:nvPr/>
        </p:nvGrpSpPr>
        <p:grpSpPr>
          <a:xfrm>
            <a:off x="1285852" y="1857364"/>
            <a:ext cx="2643206" cy="801687"/>
            <a:chOff x="1587" y="1861641"/>
            <a:chExt cx="1603374" cy="801687"/>
          </a:xfrm>
        </p:grpSpPr>
        <p:sp>
          <p:nvSpPr>
            <p:cNvPr id="39" name="Rectangle à coins arrondis 3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39"/>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Objectifs visés</a:t>
              </a:r>
              <a:endParaRPr lang="fr-FR" sz="1600" kern="1200" dirty="0">
                <a:latin typeface="Arial Black" pitchFamily="34" charset="0"/>
              </a:endParaRPr>
            </a:p>
          </p:txBody>
        </p:sp>
      </p:grpSp>
      <p:cxnSp>
        <p:nvCxnSpPr>
          <p:cNvPr id="77" name="Connecteur droit 76"/>
          <p:cNvCxnSpPr/>
          <p:nvPr/>
        </p:nvCxnSpPr>
        <p:spPr>
          <a:xfrm rot="16200000" flipH="1">
            <a:off x="4071932" y="1785926"/>
            <a:ext cx="1000134"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rot="5400000">
            <a:off x="3001158" y="3071016"/>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rot="10800000">
            <a:off x="2786050" y="350043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4" name="Groupe 2"/>
          <p:cNvGrpSpPr/>
          <p:nvPr/>
        </p:nvGrpSpPr>
        <p:grpSpPr>
          <a:xfrm>
            <a:off x="214282" y="3071810"/>
            <a:ext cx="2643206" cy="801687"/>
            <a:chOff x="1587" y="1861641"/>
            <a:chExt cx="1603374" cy="801687"/>
          </a:xfrm>
        </p:grpSpPr>
        <p:sp>
          <p:nvSpPr>
            <p:cNvPr id="89" name="Rectangle à coins arrondis 8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0" name="Rectangle 89"/>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Court terme</a:t>
              </a:r>
            </a:p>
            <a:p>
              <a:pPr lvl="0" algn="ctr" defTabSz="1111250">
                <a:lnSpc>
                  <a:spcPct val="90000"/>
                </a:lnSpc>
                <a:spcBef>
                  <a:spcPct val="0"/>
                </a:spcBef>
                <a:spcAft>
                  <a:spcPct val="35000"/>
                </a:spcAft>
              </a:pPr>
              <a:r>
                <a:rPr lang="fr-FR" sz="1600" dirty="0" smtClean="0">
                  <a:latin typeface="Arial Black" pitchFamily="34" charset="0"/>
                </a:rPr>
                <a:t>(2011-2012)</a:t>
              </a:r>
              <a:endParaRPr lang="fr-FR" sz="1600" kern="1200" dirty="0">
                <a:latin typeface="Arial Black" pitchFamily="34" charset="0"/>
              </a:endParaRPr>
            </a:p>
          </p:txBody>
        </p:sp>
      </p:grpSp>
      <p:cxnSp>
        <p:nvCxnSpPr>
          <p:cNvPr id="47" name="Connecteur droit 46"/>
          <p:cNvCxnSpPr/>
          <p:nvPr/>
        </p:nvCxnSpPr>
        <p:spPr>
          <a:xfrm rot="10800000">
            <a:off x="3929058" y="2285992"/>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a:off x="2893207" y="4036223"/>
            <a:ext cx="1071570"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10800000">
            <a:off x="2786050" y="457200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6" name="Groupe 2"/>
          <p:cNvGrpSpPr/>
          <p:nvPr/>
        </p:nvGrpSpPr>
        <p:grpSpPr>
          <a:xfrm>
            <a:off x="5357818" y="1857364"/>
            <a:ext cx="2643206" cy="801687"/>
            <a:chOff x="1587" y="1861641"/>
            <a:chExt cx="1603374" cy="801687"/>
          </a:xfrm>
        </p:grpSpPr>
        <p:sp>
          <p:nvSpPr>
            <p:cNvPr id="21" name="Rectangle à coins arrondis 20"/>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Programme de travail</a:t>
              </a:r>
              <a:endParaRPr lang="fr-FR" sz="1600" kern="1200" dirty="0">
                <a:latin typeface="Arial Black" pitchFamily="34" charset="0"/>
              </a:endParaRPr>
            </a:p>
          </p:txBody>
        </p:sp>
      </p:grpSp>
      <p:cxnSp>
        <p:nvCxnSpPr>
          <p:cNvPr id="23" name="Connecteur droit 22"/>
          <p:cNvCxnSpPr/>
          <p:nvPr/>
        </p:nvCxnSpPr>
        <p:spPr>
          <a:xfrm rot="10800000">
            <a:off x="4572000" y="2285992"/>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5358612" y="3142454"/>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5786446" y="3571876"/>
            <a:ext cx="571504"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7" name="Groupe 2"/>
          <p:cNvGrpSpPr/>
          <p:nvPr/>
        </p:nvGrpSpPr>
        <p:grpSpPr>
          <a:xfrm>
            <a:off x="6286512" y="3071810"/>
            <a:ext cx="2643206" cy="801687"/>
            <a:chOff x="1587" y="1861641"/>
            <a:chExt cx="1603374" cy="801687"/>
          </a:xfrm>
        </p:grpSpPr>
        <p:sp>
          <p:nvSpPr>
            <p:cNvPr id="27" name="Rectangle à coins arrondis 26"/>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27"/>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dirty="0" smtClean="0">
                  <a:latin typeface="Arial Black" pitchFamily="34" charset="0"/>
                </a:rPr>
                <a:t>Projets mobilisés</a:t>
              </a:r>
              <a:endParaRPr lang="fr-FR" sz="1600" dirty="0">
                <a:latin typeface="Arial Black" pitchFamily="34" charset="0"/>
              </a:endParaRPr>
            </a:p>
          </p:txBody>
        </p:sp>
      </p:grpSp>
      <p:grpSp>
        <p:nvGrpSpPr>
          <p:cNvPr id="29" name="Groupe 2"/>
          <p:cNvGrpSpPr/>
          <p:nvPr/>
        </p:nvGrpSpPr>
        <p:grpSpPr>
          <a:xfrm>
            <a:off x="6286512" y="4071942"/>
            <a:ext cx="2643206" cy="801687"/>
            <a:chOff x="1587" y="1861641"/>
            <a:chExt cx="1603374" cy="801687"/>
          </a:xfrm>
        </p:grpSpPr>
        <p:sp>
          <p:nvSpPr>
            <p:cNvPr id="30" name="Rectangle à coins arrondis 29"/>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30"/>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Projets </a:t>
              </a:r>
              <a:r>
                <a:rPr lang="fr-FR" sz="1600" dirty="0" smtClean="0">
                  <a:latin typeface="Arial Black" pitchFamily="34" charset="0"/>
                </a:rPr>
                <a:t>en négociation</a:t>
              </a:r>
              <a:endParaRPr lang="fr-FR" sz="1600" kern="1200" dirty="0">
                <a:latin typeface="Arial Black" pitchFamily="34" charset="0"/>
              </a:endParaRPr>
            </a:p>
          </p:txBody>
        </p:sp>
      </p:grpSp>
      <p:cxnSp>
        <p:nvCxnSpPr>
          <p:cNvPr id="32" name="Connecteur droit 31"/>
          <p:cNvCxnSpPr/>
          <p:nvPr/>
        </p:nvCxnSpPr>
        <p:spPr>
          <a:xfrm rot="10800000">
            <a:off x="5786446" y="4500570"/>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rot="5400000">
            <a:off x="5322893" y="4035429"/>
            <a:ext cx="928694"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34" name="Groupe 2"/>
          <p:cNvGrpSpPr/>
          <p:nvPr/>
        </p:nvGrpSpPr>
        <p:grpSpPr>
          <a:xfrm>
            <a:off x="214282" y="4143380"/>
            <a:ext cx="2643206" cy="801687"/>
            <a:chOff x="1587" y="1861641"/>
            <a:chExt cx="1603374" cy="801687"/>
          </a:xfrm>
        </p:grpSpPr>
        <p:sp>
          <p:nvSpPr>
            <p:cNvPr id="35" name="Rectangle à coins arrondis 34"/>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37"/>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Moyen </a:t>
              </a:r>
              <a:r>
                <a:rPr lang="fr-FR" sz="1600" dirty="0" smtClean="0">
                  <a:latin typeface="Arial Black" pitchFamily="34" charset="0"/>
                </a:rPr>
                <a:t>terme</a:t>
              </a:r>
              <a:endParaRPr lang="fr-FR" sz="1600" kern="1200" dirty="0" smtClean="0">
                <a:latin typeface="Arial Black" pitchFamily="34" charset="0"/>
              </a:endParaRPr>
            </a:p>
            <a:p>
              <a:pPr lvl="0" algn="ctr" defTabSz="1111250">
                <a:lnSpc>
                  <a:spcPct val="90000"/>
                </a:lnSpc>
                <a:spcBef>
                  <a:spcPct val="0"/>
                </a:spcBef>
                <a:spcAft>
                  <a:spcPct val="35000"/>
                </a:spcAft>
              </a:pPr>
              <a:r>
                <a:rPr lang="fr-FR" sz="1600" dirty="0" smtClean="0">
                  <a:latin typeface="Arial Black" pitchFamily="34" charset="0"/>
                </a:rPr>
                <a:t>(2012-2016)</a:t>
              </a:r>
              <a:endParaRPr lang="fr-FR" sz="1600" kern="1200" dirty="0">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4294967295"/>
          </p:nvPr>
        </p:nvSpPr>
        <p:spPr>
          <a:xfrm>
            <a:off x="0" y="1600200"/>
            <a:ext cx="4038600" cy="4525963"/>
          </a:xfrm>
        </p:spPr>
        <p:txBody>
          <a:bodyPr>
            <a:normAutofit/>
          </a:bodyPr>
          <a:lstStyle/>
          <a:p>
            <a:pPr algn="ctr">
              <a:buNone/>
            </a:pPr>
            <a:endParaRPr lang="fr-FR" sz="1200" b="1" dirty="0" smtClean="0">
              <a:latin typeface="Arial Black" pitchFamily="34" charset="0"/>
            </a:endParaRPr>
          </a:p>
          <a:p>
            <a:pPr algn="ctr">
              <a:buNone/>
            </a:pPr>
            <a:endParaRPr lang="fr-FR" sz="1200" b="1" dirty="0">
              <a:latin typeface="Arial Black" pitchFamily="34" charset="0"/>
            </a:endParaRPr>
          </a:p>
        </p:txBody>
      </p:sp>
      <p:graphicFrame>
        <p:nvGraphicFramePr>
          <p:cNvPr id="7" name="Tableau 6"/>
          <p:cNvGraphicFramePr>
            <a:graphicFrameLocks noGrp="1"/>
          </p:cNvGraphicFramePr>
          <p:nvPr/>
        </p:nvGraphicFramePr>
        <p:xfrm>
          <a:off x="1000100" y="1428735"/>
          <a:ext cx="7072362" cy="5212080"/>
        </p:xfrm>
        <a:graphic>
          <a:graphicData uri="http://schemas.openxmlformats.org/drawingml/2006/table">
            <a:tbl>
              <a:tblPr firstRow="1" bandRow="1">
                <a:tableStyleId>{5C22544A-7EE6-4342-B048-85BDC9FD1C3A}</a:tableStyleId>
              </a:tblPr>
              <a:tblGrid>
                <a:gridCol w="3662473"/>
                <a:gridCol w="3409889"/>
              </a:tblGrid>
              <a:tr h="7745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dirty="0" smtClean="0">
                        <a:solidFill>
                          <a:schemeClr val="tx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latin typeface="Arial" pitchFamily="34" charset="0"/>
                          <a:cs typeface="Arial" pitchFamily="34" charset="0"/>
                        </a:rPr>
                        <a:t>PROJET</a:t>
                      </a:r>
                    </a:p>
                    <a:p>
                      <a:endParaRPr lang="fr-FR" sz="1600" dirty="0">
                        <a:solidFill>
                          <a:schemeClr val="tx1"/>
                        </a:solidFill>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dirty="0" smtClean="0">
                        <a:solidFill>
                          <a:schemeClr val="tx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latin typeface="Arial" pitchFamily="34" charset="0"/>
                          <a:cs typeface="Arial" pitchFamily="34" charset="0"/>
                        </a:rPr>
                        <a:t>ZONE D’INTERVENTION</a:t>
                      </a:r>
                    </a:p>
                    <a:p>
                      <a:endParaRPr lang="fr-FR" sz="1600" dirty="0">
                        <a:solidFill>
                          <a:schemeClr val="tx1"/>
                        </a:solidFill>
                        <a:latin typeface="Arial" pitchFamily="34" charset="0"/>
                        <a:cs typeface="Arial" pitchFamily="34" charset="0"/>
                      </a:endParaRPr>
                    </a:p>
                  </a:txBody>
                  <a:tcPr/>
                </a:tc>
              </a:tr>
              <a:tr h="77450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800" dirty="0" smtClean="0">
                          <a:latin typeface="Arial Black"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dirty="0" smtClean="0">
                          <a:latin typeface="Arial" pitchFamily="34" charset="0"/>
                          <a:cs typeface="Arial" pitchFamily="34" charset="0"/>
                        </a:rPr>
                        <a:t>Gestion et valorisation des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dirty="0" smtClean="0">
                          <a:latin typeface="Arial" pitchFamily="34" charset="0"/>
                          <a:cs typeface="Arial" pitchFamily="34" charset="0"/>
                        </a:rPr>
                        <a:t>   déchets solides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400" b="1" dirty="0" smtClean="0">
                          <a:solidFill>
                            <a:srgbClr val="FF0000"/>
                          </a:solidFill>
                          <a:latin typeface="Arial" pitchFamily="34" charset="0"/>
                          <a:cs typeface="Arial" pitchFamily="34" charset="0"/>
                        </a:rPr>
                        <a:t>AFD : 5/6 millions d’euros</a:t>
                      </a:r>
                    </a:p>
                    <a:p>
                      <a:pPr>
                        <a:buFont typeface="Wingdings" pitchFamily="2" charset="2"/>
                        <a:buNone/>
                      </a:pPr>
                      <a:endParaRPr lang="fr-FR" sz="800" dirty="0">
                        <a:latin typeface="Arial Black"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kern="1200" dirty="0" smtClean="0">
                          <a:solidFill>
                            <a:schemeClr val="dk1"/>
                          </a:solidFill>
                          <a:latin typeface="Arial" pitchFamily="34" charset="0"/>
                          <a:ea typeface="+mn-ea"/>
                          <a:cs typeface="Arial" pitchFamily="34" charset="0"/>
                        </a:rPr>
                        <a:t>Djibouti ville (Balbala)</a:t>
                      </a:r>
                    </a:p>
                    <a:p>
                      <a:endParaRPr lang="fr-FR" sz="800" dirty="0">
                        <a:latin typeface="Arial Black" pitchFamily="34" charset="0"/>
                      </a:endParaRPr>
                    </a:p>
                  </a:txBody>
                  <a:tcPr/>
                </a:tc>
              </a:tr>
              <a:tr h="77450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800" dirty="0" smtClean="0">
                          <a:latin typeface="Arial Black"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kern="1200" dirty="0" smtClean="0">
                          <a:solidFill>
                            <a:schemeClr val="dk1"/>
                          </a:solidFill>
                          <a:latin typeface="Arial" pitchFamily="34" charset="0"/>
                          <a:ea typeface="+mn-ea"/>
                          <a:cs typeface="Arial" pitchFamily="34" charset="0"/>
                        </a:rPr>
                        <a:t>Promotion de le micro finance et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kern="1200" dirty="0" smtClean="0">
                          <a:solidFill>
                            <a:schemeClr val="dk1"/>
                          </a:solidFill>
                          <a:latin typeface="Arial" pitchFamily="34" charset="0"/>
                          <a:ea typeface="+mn-ea"/>
                          <a:cs typeface="Arial" pitchFamily="34" charset="0"/>
                        </a:rPr>
                        <a:t>   de la micro entreprise rurale</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400" b="1" kern="1200" dirty="0" smtClean="0">
                          <a:solidFill>
                            <a:srgbClr val="FF0000"/>
                          </a:solidFill>
                          <a:latin typeface="Arial" pitchFamily="34" charset="0"/>
                          <a:ea typeface="+mn-ea"/>
                          <a:cs typeface="Arial" pitchFamily="34" charset="0"/>
                        </a:rPr>
                        <a:t>FIDA : 6 millions de dollars</a:t>
                      </a:r>
                    </a:p>
                    <a:p>
                      <a:pPr>
                        <a:buFont typeface="Wingdings" pitchFamily="2" charset="2"/>
                        <a:buChar char="ü"/>
                      </a:pPr>
                      <a:endParaRPr lang="fr-FR" sz="800" dirty="0">
                        <a:latin typeface="Arial Black"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latin typeface="Arial" pitchFamily="34" charset="0"/>
                          <a:cs typeface="Arial" pitchFamily="34" charset="0"/>
                        </a:rPr>
                        <a:t>Régions (corridors)</a:t>
                      </a:r>
                    </a:p>
                    <a:p>
                      <a:endParaRPr lang="fr-FR" sz="800" dirty="0">
                        <a:latin typeface="Arial Black" pitchFamily="34" charset="0"/>
                      </a:endParaRPr>
                    </a:p>
                  </a:txBody>
                  <a:tcPr/>
                </a:tc>
              </a:tr>
              <a:tr h="77450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kern="1200" dirty="0" smtClean="0">
                          <a:solidFill>
                            <a:schemeClr val="dk1"/>
                          </a:solidFill>
                          <a:latin typeface="Arial" pitchFamily="34" charset="0"/>
                          <a:ea typeface="+mn-ea"/>
                          <a:cs typeface="Arial" pitchFamily="34" charset="0"/>
                        </a:rPr>
                        <a:t>Appui au secteur de la micro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kern="1200" dirty="0" smtClean="0">
                          <a:solidFill>
                            <a:schemeClr val="dk1"/>
                          </a:solidFill>
                          <a:latin typeface="Arial" pitchFamily="34" charset="0"/>
                          <a:ea typeface="+mn-ea"/>
                          <a:cs typeface="Arial" pitchFamily="34" charset="0"/>
                        </a:rPr>
                        <a:t>   finance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400" b="1" kern="1200" dirty="0" smtClean="0">
                          <a:solidFill>
                            <a:srgbClr val="FF0000"/>
                          </a:solidFill>
                          <a:latin typeface="Arial" pitchFamily="34" charset="0"/>
                          <a:ea typeface="+mn-ea"/>
                          <a:cs typeface="Arial" pitchFamily="34" charset="0"/>
                        </a:rPr>
                        <a:t>AFD </a:t>
                      </a:r>
                    </a:p>
                    <a:p>
                      <a:pPr>
                        <a:buFont typeface="Wingdings" pitchFamily="2" charset="2"/>
                        <a:buChar char="ü"/>
                      </a:pPr>
                      <a:endParaRPr lang="fr-FR" sz="800" dirty="0">
                        <a:latin typeface="Arial Black"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kern="1200" dirty="0" smtClean="0">
                          <a:solidFill>
                            <a:schemeClr val="dk1"/>
                          </a:solidFill>
                          <a:latin typeface="Arial" pitchFamily="34" charset="0"/>
                          <a:ea typeface="+mn-ea"/>
                          <a:cs typeface="Arial" pitchFamily="34" charset="0"/>
                        </a:rPr>
                        <a:t>Tout le territoire</a:t>
                      </a:r>
                    </a:p>
                    <a:p>
                      <a:endParaRPr lang="fr-FR" sz="800" dirty="0">
                        <a:latin typeface="Arial Black" pitchFamily="34" charset="0"/>
                      </a:endParaRPr>
                    </a:p>
                  </a:txBody>
                  <a:tcPr/>
                </a:tc>
              </a:tr>
              <a:tr h="545023">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800" dirty="0" smtClean="0">
                          <a:latin typeface="Arial Black"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kern="1200" dirty="0" smtClean="0">
                          <a:solidFill>
                            <a:schemeClr val="dk1"/>
                          </a:solidFill>
                          <a:latin typeface="Arial" pitchFamily="34" charset="0"/>
                          <a:ea typeface="+mn-ea"/>
                          <a:cs typeface="Arial" pitchFamily="34" charset="0"/>
                        </a:rPr>
                        <a:t> Etude de l’électrification rurale</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400" b="1" kern="1200" dirty="0" smtClean="0">
                          <a:solidFill>
                            <a:srgbClr val="FF0000"/>
                          </a:solidFill>
                          <a:latin typeface="Arial" pitchFamily="34" charset="0"/>
                          <a:ea typeface="+mn-ea"/>
                          <a:cs typeface="Arial" pitchFamily="34" charset="0"/>
                        </a:rPr>
                        <a:t>PPIAF</a:t>
                      </a:r>
                    </a:p>
                    <a:p>
                      <a:pPr>
                        <a:buFont typeface="Wingdings" pitchFamily="2" charset="2"/>
                        <a:buChar char="ü"/>
                      </a:pPr>
                      <a:endParaRPr lang="fr-FR" sz="800" dirty="0">
                        <a:latin typeface="Arial Black"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800"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kern="1200" dirty="0" smtClean="0">
                          <a:solidFill>
                            <a:schemeClr val="dk1"/>
                          </a:solidFill>
                          <a:latin typeface="Arial" pitchFamily="34" charset="0"/>
                          <a:ea typeface="+mn-ea"/>
                          <a:cs typeface="Arial" pitchFamily="34" charset="0"/>
                        </a:rPr>
                        <a:t>Régions (25 villages)</a:t>
                      </a:r>
                    </a:p>
                    <a:p>
                      <a:endParaRPr lang="fr-FR" sz="800" dirty="0">
                        <a:latin typeface="Arial Black" pitchFamily="34" charset="0"/>
                      </a:endParaRPr>
                    </a:p>
                  </a:txBody>
                  <a:tcPr/>
                </a:tc>
              </a:tr>
            </a:tbl>
          </a:graphicData>
        </a:graphic>
      </p:graphicFrame>
      <p:sp>
        <p:nvSpPr>
          <p:cNvPr id="4" name="Rectangle 2"/>
          <p:cNvSpPr txBox="1">
            <a:spLocks noChangeArrowheads="1"/>
          </p:cNvSpPr>
          <p:nvPr/>
        </p:nvSpPr>
        <p:spPr>
          <a:xfrm>
            <a:off x="1357290"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PROJETS EN NEGOCIATION</a:t>
            </a:r>
            <a:endParaRPr kumimoji="0" lang="fr-FR" sz="2800" b="1"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
          <p:cNvGrpSpPr/>
          <p:nvPr/>
        </p:nvGrpSpPr>
        <p:grpSpPr>
          <a:xfrm>
            <a:off x="3357554" y="642918"/>
            <a:ext cx="2643206" cy="801687"/>
            <a:chOff x="1587" y="1861641"/>
            <a:chExt cx="1603374" cy="801687"/>
          </a:xfrm>
        </p:grpSpPr>
        <p:sp>
          <p:nvSpPr>
            <p:cNvPr id="36" name="Rectangle à coins arrondis 35"/>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36"/>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PLAN D’ACTIONS</a:t>
              </a:r>
              <a:endParaRPr lang="fr-FR" sz="1600" kern="1200" dirty="0">
                <a:latin typeface="Arial Black" pitchFamily="34" charset="0"/>
              </a:endParaRPr>
            </a:p>
          </p:txBody>
        </p:sp>
      </p:grpSp>
      <p:grpSp>
        <p:nvGrpSpPr>
          <p:cNvPr id="3" name="Groupe 2"/>
          <p:cNvGrpSpPr/>
          <p:nvPr/>
        </p:nvGrpSpPr>
        <p:grpSpPr>
          <a:xfrm>
            <a:off x="1285852" y="1857364"/>
            <a:ext cx="2643206" cy="801687"/>
            <a:chOff x="1587" y="1861641"/>
            <a:chExt cx="1603374" cy="801687"/>
          </a:xfrm>
        </p:grpSpPr>
        <p:sp>
          <p:nvSpPr>
            <p:cNvPr id="39" name="Rectangle à coins arrondis 3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39"/>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Objectifs visés</a:t>
              </a:r>
              <a:endParaRPr lang="fr-FR" sz="1600" kern="1200" dirty="0">
                <a:latin typeface="Arial Black" pitchFamily="34" charset="0"/>
              </a:endParaRPr>
            </a:p>
          </p:txBody>
        </p:sp>
      </p:grpSp>
      <p:cxnSp>
        <p:nvCxnSpPr>
          <p:cNvPr id="77" name="Connecteur droit 76"/>
          <p:cNvCxnSpPr/>
          <p:nvPr/>
        </p:nvCxnSpPr>
        <p:spPr>
          <a:xfrm rot="16200000" flipH="1">
            <a:off x="4071932" y="1785926"/>
            <a:ext cx="1000134"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rot="5400000">
            <a:off x="3001158" y="3071016"/>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rot="10800000">
            <a:off x="2786050" y="350043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4" name="Groupe 2"/>
          <p:cNvGrpSpPr/>
          <p:nvPr/>
        </p:nvGrpSpPr>
        <p:grpSpPr>
          <a:xfrm>
            <a:off x="214282" y="3071810"/>
            <a:ext cx="2643206" cy="801687"/>
            <a:chOff x="1587" y="1861641"/>
            <a:chExt cx="1603374" cy="801687"/>
          </a:xfrm>
        </p:grpSpPr>
        <p:sp>
          <p:nvSpPr>
            <p:cNvPr id="89" name="Rectangle à coins arrondis 88"/>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0" name="Rectangle 89"/>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Court terme</a:t>
              </a:r>
            </a:p>
            <a:p>
              <a:pPr lvl="0" algn="ctr" defTabSz="1111250">
                <a:lnSpc>
                  <a:spcPct val="90000"/>
                </a:lnSpc>
                <a:spcBef>
                  <a:spcPct val="0"/>
                </a:spcBef>
                <a:spcAft>
                  <a:spcPct val="35000"/>
                </a:spcAft>
              </a:pPr>
              <a:r>
                <a:rPr lang="fr-FR" sz="1600" dirty="0" smtClean="0">
                  <a:latin typeface="Arial Black" pitchFamily="34" charset="0"/>
                </a:rPr>
                <a:t>(2011-2012)</a:t>
              </a:r>
              <a:endParaRPr lang="fr-FR" sz="1600" kern="1200" dirty="0">
                <a:latin typeface="Arial Black" pitchFamily="34" charset="0"/>
              </a:endParaRPr>
            </a:p>
          </p:txBody>
        </p:sp>
      </p:grpSp>
      <p:cxnSp>
        <p:nvCxnSpPr>
          <p:cNvPr id="47" name="Connecteur droit 46"/>
          <p:cNvCxnSpPr/>
          <p:nvPr/>
        </p:nvCxnSpPr>
        <p:spPr>
          <a:xfrm rot="10800000">
            <a:off x="3929058" y="2285992"/>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a:off x="2893207" y="4036223"/>
            <a:ext cx="1071570"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10800000">
            <a:off x="2786050" y="4572008"/>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6" name="Groupe 2"/>
          <p:cNvGrpSpPr/>
          <p:nvPr/>
        </p:nvGrpSpPr>
        <p:grpSpPr>
          <a:xfrm>
            <a:off x="5357818" y="1857364"/>
            <a:ext cx="2643206" cy="801687"/>
            <a:chOff x="1587" y="1861641"/>
            <a:chExt cx="1603374" cy="801687"/>
          </a:xfrm>
        </p:grpSpPr>
        <p:sp>
          <p:nvSpPr>
            <p:cNvPr id="21" name="Rectangle à coins arrondis 20"/>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25068" y="1885122"/>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Programme de travail</a:t>
              </a:r>
              <a:endParaRPr lang="fr-FR" sz="1600" kern="1200" dirty="0">
                <a:latin typeface="Arial Black" pitchFamily="34" charset="0"/>
              </a:endParaRPr>
            </a:p>
          </p:txBody>
        </p:sp>
      </p:grpSp>
      <p:cxnSp>
        <p:nvCxnSpPr>
          <p:cNvPr id="23" name="Connecteur droit 22"/>
          <p:cNvCxnSpPr/>
          <p:nvPr/>
        </p:nvCxnSpPr>
        <p:spPr>
          <a:xfrm rot="10800000">
            <a:off x="4572000" y="2285992"/>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5358612" y="3142454"/>
            <a:ext cx="857256"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5786446" y="3571876"/>
            <a:ext cx="571504"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7" name="Groupe 2"/>
          <p:cNvGrpSpPr/>
          <p:nvPr/>
        </p:nvGrpSpPr>
        <p:grpSpPr>
          <a:xfrm>
            <a:off x="6286512" y="3071810"/>
            <a:ext cx="2643206" cy="801687"/>
            <a:chOff x="1587" y="1861641"/>
            <a:chExt cx="1603374" cy="801687"/>
          </a:xfrm>
        </p:grpSpPr>
        <p:sp>
          <p:nvSpPr>
            <p:cNvPr id="27" name="Rectangle à coins arrondis 26"/>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27"/>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dirty="0" smtClean="0">
                  <a:latin typeface="Arial Black" pitchFamily="34" charset="0"/>
                </a:rPr>
                <a:t>Projets mobilisés</a:t>
              </a:r>
              <a:endParaRPr lang="fr-FR" sz="1600" dirty="0">
                <a:latin typeface="Arial Black" pitchFamily="34" charset="0"/>
              </a:endParaRPr>
            </a:p>
          </p:txBody>
        </p:sp>
      </p:grpSp>
      <p:grpSp>
        <p:nvGrpSpPr>
          <p:cNvPr id="8" name="Groupe 2"/>
          <p:cNvGrpSpPr/>
          <p:nvPr/>
        </p:nvGrpSpPr>
        <p:grpSpPr>
          <a:xfrm>
            <a:off x="6286512" y="4071942"/>
            <a:ext cx="2643206" cy="801687"/>
            <a:chOff x="1587" y="1861641"/>
            <a:chExt cx="1603374" cy="801687"/>
          </a:xfrm>
        </p:grpSpPr>
        <p:sp>
          <p:nvSpPr>
            <p:cNvPr id="30" name="Rectangle à coins arrondis 29"/>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30"/>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Projets </a:t>
              </a:r>
              <a:r>
                <a:rPr lang="fr-FR" sz="1600" dirty="0" smtClean="0">
                  <a:latin typeface="Arial Black" pitchFamily="34" charset="0"/>
                </a:rPr>
                <a:t>en négociation</a:t>
              </a:r>
              <a:endParaRPr lang="fr-FR" sz="1600" kern="1200" dirty="0">
                <a:latin typeface="Arial Black" pitchFamily="34" charset="0"/>
              </a:endParaRPr>
            </a:p>
          </p:txBody>
        </p:sp>
      </p:grpSp>
      <p:cxnSp>
        <p:nvCxnSpPr>
          <p:cNvPr id="32" name="Connecteur droit 31"/>
          <p:cNvCxnSpPr/>
          <p:nvPr/>
        </p:nvCxnSpPr>
        <p:spPr>
          <a:xfrm rot="10800000">
            <a:off x="5786446" y="4500570"/>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rot="5400000">
            <a:off x="5322893" y="4035429"/>
            <a:ext cx="928694"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34" name="Groupe 2"/>
          <p:cNvGrpSpPr/>
          <p:nvPr/>
        </p:nvGrpSpPr>
        <p:grpSpPr>
          <a:xfrm>
            <a:off x="6286512" y="5072074"/>
            <a:ext cx="2643206" cy="801687"/>
            <a:chOff x="1587" y="1861641"/>
            <a:chExt cx="1603374" cy="801687"/>
          </a:xfrm>
        </p:grpSpPr>
        <p:sp>
          <p:nvSpPr>
            <p:cNvPr id="35" name="Rectangle à coins arrondis 34"/>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37"/>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dirty="0" smtClean="0">
                  <a:latin typeface="Arial Black" pitchFamily="34" charset="0"/>
                </a:rPr>
                <a:t>Projets en prospection</a:t>
              </a:r>
              <a:endParaRPr lang="fr-FR" sz="1600" dirty="0">
                <a:latin typeface="Arial Black" pitchFamily="34" charset="0"/>
              </a:endParaRPr>
            </a:p>
          </p:txBody>
        </p:sp>
      </p:grpSp>
      <p:cxnSp>
        <p:nvCxnSpPr>
          <p:cNvPr id="41" name="Connecteur droit 40"/>
          <p:cNvCxnSpPr/>
          <p:nvPr/>
        </p:nvCxnSpPr>
        <p:spPr>
          <a:xfrm rot="10800000">
            <a:off x="5786446" y="5500702"/>
            <a:ext cx="64294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a:off x="5286380" y="5000636"/>
            <a:ext cx="1000132" cy="158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43" name="Groupe 2"/>
          <p:cNvGrpSpPr/>
          <p:nvPr/>
        </p:nvGrpSpPr>
        <p:grpSpPr>
          <a:xfrm>
            <a:off x="214282" y="4143380"/>
            <a:ext cx="2643206" cy="801687"/>
            <a:chOff x="1587" y="1861641"/>
            <a:chExt cx="1603374" cy="801687"/>
          </a:xfrm>
        </p:grpSpPr>
        <p:sp>
          <p:nvSpPr>
            <p:cNvPr id="44" name="Rectangle à coins arrondis 43"/>
            <p:cNvSpPr/>
            <p:nvPr/>
          </p:nvSpPr>
          <p:spPr>
            <a:xfrm>
              <a:off x="1587" y="1861641"/>
              <a:ext cx="1603374" cy="801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ectangle 44"/>
            <p:cNvSpPr/>
            <p:nvPr/>
          </p:nvSpPr>
          <p:spPr>
            <a:xfrm>
              <a:off x="1587" y="1861641"/>
              <a:ext cx="1556412" cy="754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r-FR" sz="1600" kern="1200" dirty="0" smtClean="0">
                  <a:latin typeface="Arial Black" pitchFamily="34" charset="0"/>
                </a:rPr>
                <a:t>Moyen </a:t>
              </a:r>
              <a:r>
                <a:rPr lang="fr-FR" sz="1600" dirty="0" smtClean="0">
                  <a:latin typeface="Arial Black" pitchFamily="34" charset="0"/>
                </a:rPr>
                <a:t>terme</a:t>
              </a:r>
              <a:endParaRPr lang="fr-FR" sz="1600" kern="1200" dirty="0" smtClean="0">
                <a:latin typeface="Arial Black" pitchFamily="34" charset="0"/>
              </a:endParaRPr>
            </a:p>
            <a:p>
              <a:pPr lvl="0" algn="ctr" defTabSz="1111250">
                <a:lnSpc>
                  <a:spcPct val="90000"/>
                </a:lnSpc>
                <a:spcBef>
                  <a:spcPct val="0"/>
                </a:spcBef>
                <a:spcAft>
                  <a:spcPct val="35000"/>
                </a:spcAft>
              </a:pPr>
              <a:r>
                <a:rPr lang="fr-FR" sz="1600" dirty="0" smtClean="0">
                  <a:latin typeface="Arial Black" pitchFamily="34" charset="0"/>
                </a:rPr>
                <a:t>(2012-2016)</a:t>
              </a:r>
              <a:endParaRPr lang="fr-FR" sz="1600" kern="1200" dirty="0">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nvGraphicFramePr>
        <p:xfrm>
          <a:off x="1000100" y="1928802"/>
          <a:ext cx="6808851" cy="3261360"/>
        </p:xfrm>
        <a:graphic>
          <a:graphicData uri="http://schemas.openxmlformats.org/drawingml/2006/table">
            <a:tbl>
              <a:tblPr firstRow="1" bandRow="1">
                <a:tableStyleId>{5C22544A-7EE6-4342-B048-85BDC9FD1C3A}</a:tableStyleId>
              </a:tblPr>
              <a:tblGrid>
                <a:gridCol w="3760851"/>
                <a:gridCol w="3048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b="1" dirty="0" smtClean="0">
                        <a:solidFill>
                          <a:schemeClr val="tx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tx1"/>
                          </a:solidFill>
                          <a:latin typeface="Arial" pitchFamily="34" charset="0"/>
                          <a:cs typeface="Arial" pitchFamily="34" charset="0"/>
                        </a:rPr>
                        <a:t>PROJET</a:t>
                      </a:r>
                    </a:p>
                    <a:p>
                      <a:endParaRPr lang="fr-FR" sz="1600" b="1" dirty="0">
                        <a:solidFill>
                          <a:schemeClr val="tx1"/>
                        </a:solidFill>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b="1" dirty="0" smtClean="0">
                        <a:solidFill>
                          <a:schemeClr val="tx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tx1"/>
                          </a:solidFill>
                          <a:latin typeface="Arial" pitchFamily="34" charset="0"/>
                          <a:cs typeface="Arial" pitchFamily="34" charset="0"/>
                        </a:rPr>
                        <a:t>ZONE D’INTERVENTION</a:t>
                      </a:r>
                    </a:p>
                    <a:p>
                      <a:endParaRPr lang="fr-FR" sz="1600" b="1" dirty="0">
                        <a:solidFill>
                          <a:schemeClr val="tx1"/>
                        </a:solidFill>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800" b="0" dirty="0" smtClean="0">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dirty="0" smtClean="0">
                          <a:latin typeface="Arial" pitchFamily="34" charset="0"/>
                          <a:cs typeface="Arial" pitchFamily="34" charset="0"/>
                        </a:rPr>
                        <a:t> Gestion des déchets</a:t>
                      </a:r>
                    </a:p>
                    <a:p>
                      <a:pPr>
                        <a:buFont typeface="Wingdings" pitchFamily="2" charset="2"/>
                        <a:buChar char="ü"/>
                      </a:pPr>
                      <a:endParaRPr lang="fr-FR" sz="800" b="0" dirty="0">
                        <a:latin typeface="Arial" pitchFamily="34" charset="0"/>
                        <a:cs typeface="Arial" pitchFamily="34" charset="0"/>
                      </a:endParaRPr>
                    </a:p>
                  </a:txBody>
                  <a:tcPr/>
                </a:tc>
                <a:tc>
                  <a:txBody>
                    <a:bodyPr/>
                    <a:lstStyle/>
                    <a:p>
                      <a:r>
                        <a:rPr lang="fr-FR" sz="1600" b="0" dirty="0" smtClean="0">
                          <a:latin typeface="Arial" pitchFamily="34" charset="0"/>
                          <a:cs typeface="Arial" pitchFamily="34" charset="0"/>
                        </a:rPr>
                        <a:t>Cinq chefs lieu des Régions intérieures</a:t>
                      </a:r>
                      <a:endParaRPr lang="fr-FR" sz="1600" b="0" dirty="0">
                        <a:latin typeface="Arial" pitchFamily="34" charset="0"/>
                        <a:cs typeface="Arial" pitchFamily="34" charset="0"/>
                      </a:endParaRPr>
                    </a:p>
                  </a:txBody>
                  <a:tcPr/>
                </a:tc>
              </a:tr>
              <a:tr h="370840">
                <a:tc>
                  <a:txBody>
                    <a:bodyPr/>
                    <a:lstStyle/>
                    <a:p>
                      <a:pPr>
                        <a:buFont typeface="Wingdings" pitchFamily="2" charset="2"/>
                        <a:buNone/>
                      </a:pPr>
                      <a:r>
                        <a:rPr lang="fr-FR" sz="800" b="0" dirty="0" smtClean="0">
                          <a:latin typeface="Arial" pitchFamily="34" charset="0"/>
                          <a:cs typeface="Arial" pitchFamily="34" charset="0"/>
                        </a:rPr>
                        <a:t> </a:t>
                      </a:r>
                    </a:p>
                    <a:p>
                      <a:pPr>
                        <a:buFont typeface="Wingdings" pitchFamily="2" charset="2"/>
                        <a:buChar char="ü"/>
                      </a:pPr>
                      <a:r>
                        <a:rPr lang="fr-FR" sz="1600" b="0" dirty="0" smtClean="0">
                          <a:latin typeface="Arial" pitchFamily="34" charset="0"/>
                          <a:cs typeface="Arial" pitchFamily="34" charset="0"/>
                        </a:rPr>
                        <a:t> Développement rural intégré</a:t>
                      </a:r>
                    </a:p>
                    <a:p>
                      <a:pPr>
                        <a:buFont typeface="Wingdings" pitchFamily="2" charset="2"/>
                        <a:buNone/>
                      </a:pPr>
                      <a:endParaRPr lang="fr-FR" sz="800" b="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Arial" pitchFamily="34" charset="0"/>
                          <a:cs typeface="Arial" pitchFamily="34" charset="0"/>
                        </a:rPr>
                        <a:t>Régions et leurs arrières pays</a:t>
                      </a:r>
                    </a:p>
                    <a:p>
                      <a:endParaRPr lang="fr-FR" sz="1600" b="0" dirty="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800" b="0" dirty="0" smtClean="0">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dirty="0" smtClean="0">
                          <a:latin typeface="Arial" pitchFamily="34" charset="0"/>
                          <a:cs typeface="Arial" pitchFamily="34" charset="0"/>
                        </a:rPr>
                        <a:t> Protection sociale productive</a:t>
                      </a:r>
                    </a:p>
                    <a:p>
                      <a:pPr>
                        <a:buFont typeface="Wingdings" pitchFamily="2" charset="2"/>
                        <a:buChar char="ü"/>
                      </a:pPr>
                      <a:endParaRPr lang="fr-FR" sz="800" b="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Arial" pitchFamily="34" charset="0"/>
                          <a:cs typeface="Arial" pitchFamily="34" charset="0"/>
                        </a:rPr>
                        <a:t>Tout le territoire</a:t>
                      </a:r>
                    </a:p>
                    <a:p>
                      <a:endParaRPr lang="fr-FR" sz="1600" b="0" dirty="0">
                        <a:latin typeface="Arial" pitchFamily="34" charset="0"/>
                        <a:cs typeface="Arial" pitchFamily="34" charset="0"/>
                      </a:endParaRPr>
                    </a:p>
                  </a:txBody>
                  <a:tcPr/>
                </a:tc>
              </a:tr>
              <a:tr h="60864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800" b="0" dirty="0" smtClean="0">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dirty="0" smtClean="0">
                          <a:latin typeface="Arial" pitchFamily="34" charset="0"/>
                          <a:cs typeface="Arial" pitchFamily="34" charset="0"/>
                        </a:rPr>
                        <a:t> Aménagement de places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Arial" pitchFamily="34" charset="0"/>
                          <a:cs typeface="Arial" pitchFamily="34" charset="0"/>
                        </a:rPr>
                        <a:t>Djibouti ville (Place </a:t>
                      </a:r>
                      <a:r>
                        <a:rPr lang="fr-FR" sz="1600" b="0" dirty="0" err="1" smtClean="0">
                          <a:latin typeface="Arial" pitchFamily="34" charset="0"/>
                          <a:cs typeface="Arial" pitchFamily="34" charset="0"/>
                        </a:rPr>
                        <a:t>Harbi</a:t>
                      </a:r>
                      <a:r>
                        <a:rPr lang="fr-FR" sz="1600" b="0" dirty="0" smtClean="0">
                          <a:latin typeface="Arial" pitchFamily="34" charset="0"/>
                          <a:cs typeface="Arial" pitchFamily="34" charset="0"/>
                        </a:rPr>
                        <a:t>, Place de l’indépendance)</a:t>
                      </a:r>
                    </a:p>
                    <a:p>
                      <a:endParaRPr lang="fr-FR" sz="800" b="0" dirty="0">
                        <a:latin typeface="Arial" pitchFamily="34" charset="0"/>
                        <a:cs typeface="Arial" pitchFamily="34" charset="0"/>
                      </a:endParaRPr>
                    </a:p>
                  </a:txBody>
                  <a:tcPr/>
                </a:tc>
              </a:tr>
            </a:tbl>
          </a:graphicData>
        </a:graphic>
      </p:graphicFrame>
      <p:sp>
        <p:nvSpPr>
          <p:cNvPr id="4" name="Rectangle 2"/>
          <p:cNvSpPr txBox="1">
            <a:spLocks noChangeArrowheads="1"/>
          </p:cNvSpPr>
          <p:nvPr/>
        </p:nvSpPr>
        <p:spPr>
          <a:xfrm>
            <a:off x="1357290"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PROJETS EN PROSPECTION</a:t>
            </a:r>
            <a:endParaRPr kumimoji="0" lang="fr-FR" sz="2800" b="1"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nvGraphicFramePr>
        <p:xfrm>
          <a:off x="1500166" y="1928802"/>
          <a:ext cx="6943090" cy="4404360"/>
        </p:xfrm>
        <a:graphic>
          <a:graphicData uri="http://schemas.openxmlformats.org/drawingml/2006/table">
            <a:tbl>
              <a:tblPr firstRow="1" bandRow="1">
                <a:tableStyleId>{5C22544A-7EE6-4342-B048-85BDC9FD1C3A}</a:tableStyleId>
              </a:tblPr>
              <a:tblGrid>
                <a:gridCol w="3895090"/>
                <a:gridCol w="3048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dirty="0" smtClean="0">
                        <a:solidFill>
                          <a:schemeClr val="tx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latin typeface="Arial" pitchFamily="34" charset="0"/>
                          <a:cs typeface="Arial" pitchFamily="34" charset="0"/>
                        </a:rPr>
                        <a:t>PROJET</a:t>
                      </a:r>
                    </a:p>
                    <a:p>
                      <a:endParaRPr lang="fr-FR" sz="1600" dirty="0">
                        <a:solidFill>
                          <a:schemeClr val="tx1"/>
                        </a:solidFill>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dirty="0" smtClean="0">
                        <a:solidFill>
                          <a:schemeClr val="tx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latin typeface="Arial" pitchFamily="34" charset="0"/>
                          <a:cs typeface="Arial" pitchFamily="34" charset="0"/>
                        </a:rPr>
                        <a:t>ZONE D’INTERVENTION</a:t>
                      </a:r>
                    </a:p>
                    <a:p>
                      <a:endParaRPr lang="fr-FR" sz="1600" dirty="0">
                        <a:solidFill>
                          <a:schemeClr val="tx1"/>
                        </a:solidFill>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dirty="0" smtClean="0">
                          <a:latin typeface="Arial" pitchFamily="34" charset="0"/>
                          <a:cs typeface="Arial" pitchFamily="34" charset="0"/>
                        </a:rPr>
                        <a:t> Projet d’aménagement urbain Intégré</a:t>
                      </a:r>
                    </a:p>
                    <a:p>
                      <a:pPr>
                        <a:buFont typeface="Wingdings" pitchFamily="2" charset="2"/>
                        <a:buChar char="ü"/>
                      </a:pPr>
                      <a:endParaRPr lang="fr-FR" sz="1600" b="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Arial" pitchFamily="34" charset="0"/>
                          <a:cs typeface="Arial" pitchFamily="34" charset="0"/>
                        </a:rPr>
                        <a:t>Djibouti ville (Place Harbi, Place de l’indépendance)</a:t>
                      </a:r>
                    </a:p>
                    <a:p>
                      <a:endParaRPr lang="fr-FR" sz="1600" b="0" dirty="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dirty="0" smtClean="0">
                          <a:latin typeface="Arial" pitchFamily="34" charset="0"/>
                          <a:cs typeface="Arial" pitchFamily="34" charset="0"/>
                        </a:rPr>
                        <a:t>  Projet de développement urbain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dirty="0" smtClean="0">
                          <a:latin typeface="Arial" pitchFamily="34" charset="0"/>
                          <a:cs typeface="Arial" pitchFamily="34" charset="0"/>
                        </a:rPr>
                        <a:t>     Intégré</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Arial" pitchFamily="34" charset="0"/>
                          <a:cs typeface="Arial" pitchFamily="34" charset="0"/>
                        </a:rPr>
                        <a:t>Djibouti ville (Quartier 7 bis, Ambouli Djebel)</a:t>
                      </a:r>
                    </a:p>
                    <a:p>
                      <a:endParaRPr lang="fr-FR" sz="1600" b="0" dirty="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FR" sz="1600" b="0" dirty="0" smtClean="0">
                          <a:latin typeface="Arial" pitchFamily="34" charset="0"/>
                          <a:cs typeface="Arial" pitchFamily="34" charset="0"/>
                        </a:rPr>
                        <a:t>  Projet de développement urbain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600" b="0" dirty="0" smtClean="0">
                          <a:latin typeface="Arial" pitchFamily="34" charset="0"/>
                          <a:cs typeface="Arial" pitchFamily="34" charset="0"/>
                        </a:rPr>
                        <a:t>     Intégré</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fr-FR" sz="1600" b="0" dirty="0" smtClean="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Arial" pitchFamily="34" charset="0"/>
                          <a:cs typeface="Arial" pitchFamily="34" charset="0"/>
                        </a:rPr>
                        <a:t>Djibouti ville (Quartiers 9 et 10 de Balbala)</a:t>
                      </a:r>
                    </a:p>
                    <a:p>
                      <a:endParaRPr lang="fr-FR" sz="1600" b="0" dirty="0">
                        <a:latin typeface="Arial" pitchFamily="34" charset="0"/>
                        <a:cs typeface="Arial" pitchFamily="34" charset="0"/>
                      </a:endParaRPr>
                    </a:p>
                  </a:txBody>
                  <a:tcPr/>
                </a:tc>
              </a:tr>
              <a:tr h="370840">
                <a:tc>
                  <a:txBody>
                    <a:bodyPr/>
                    <a:lstStyle/>
                    <a:p>
                      <a:pPr>
                        <a:buFont typeface="Wingdings" pitchFamily="2" charset="2"/>
                        <a:buChar char="ü"/>
                      </a:pPr>
                      <a:r>
                        <a:rPr lang="fr-FR" sz="1600" b="0" dirty="0" smtClean="0">
                          <a:latin typeface="Arial" pitchFamily="34" charset="0"/>
                          <a:cs typeface="Arial" pitchFamily="34" charset="0"/>
                        </a:rPr>
                        <a:t> Electrification rurale/PPIAF</a:t>
                      </a:r>
                      <a:endParaRPr lang="fr-FR" sz="1600" b="0" dirty="0">
                        <a:latin typeface="Arial" pitchFamily="34" charset="0"/>
                        <a:cs typeface="Arial" pitchFamily="34" charset="0"/>
                      </a:endParaRPr>
                    </a:p>
                  </a:txBody>
                  <a:tcPr/>
                </a:tc>
                <a:tc>
                  <a:txBody>
                    <a:bodyPr/>
                    <a:lstStyle/>
                    <a:p>
                      <a:r>
                        <a:rPr lang="fr-FR" sz="1600" b="0" dirty="0" smtClean="0">
                          <a:latin typeface="Arial" pitchFamily="34" charset="0"/>
                          <a:cs typeface="Arial" pitchFamily="34" charset="0"/>
                        </a:rPr>
                        <a:t>Régions (25 villages)</a:t>
                      </a:r>
                      <a:endParaRPr lang="fr-FR" sz="1600" b="0" dirty="0">
                        <a:latin typeface="Arial" pitchFamily="34" charset="0"/>
                        <a:cs typeface="Arial" pitchFamily="34" charset="0"/>
                      </a:endParaRPr>
                    </a:p>
                  </a:txBody>
                  <a:tcPr/>
                </a:tc>
              </a:tr>
              <a:tr h="370840">
                <a:tc>
                  <a:txBody>
                    <a:bodyPr/>
                    <a:lstStyle/>
                    <a:p>
                      <a:pPr>
                        <a:buFont typeface="Wingdings" pitchFamily="2" charset="2"/>
                        <a:buChar char="ü"/>
                      </a:pPr>
                      <a:r>
                        <a:rPr lang="fr-FR" sz="1600" b="0" dirty="0" smtClean="0">
                          <a:latin typeface="Arial" pitchFamily="34" charset="0"/>
                          <a:cs typeface="Arial" pitchFamily="34" charset="0"/>
                        </a:rPr>
                        <a:t> Désenclavement de la capitale</a:t>
                      </a:r>
                      <a:endParaRPr lang="fr-FR" sz="1600" b="0" dirty="0">
                        <a:latin typeface="Arial" pitchFamily="34" charset="0"/>
                        <a:cs typeface="Arial" pitchFamily="34" charset="0"/>
                      </a:endParaRPr>
                    </a:p>
                  </a:txBody>
                  <a:tcPr/>
                </a:tc>
                <a:tc>
                  <a:txBody>
                    <a:bodyPr/>
                    <a:lstStyle/>
                    <a:p>
                      <a:r>
                        <a:rPr lang="fr-FR" sz="1600" b="0" dirty="0" smtClean="0">
                          <a:latin typeface="Arial" pitchFamily="34" charset="0"/>
                          <a:cs typeface="Arial" pitchFamily="34" charset="0"/>
                        </a:rPr>
                        <a:t>Djibouti ville</a:t>
                      </a:r>
                      <a:endParaRPr lang="fr-FR" sz="1600" b="0" dirty="0">
                        <a:latin typeface="Arial" pitchFamily="34" charset="0"/>
                        <a:cs typeface="Arial" pitchFamily="34" charset="0"/>
                      </a:endParaRPr>
                    </a:p>
                  </a:txBody>
                  <a:tcPr/>
                </a:tc>
              </a:tr>
              <a:tr h="370840">
                <a:tc>
                  <a:txBody>
                    <a:bodyPr/>
                    <a:lstStyle/>
                    <a:p>
                      <a:pPr>
                        <a:buFont typeface="Wingdings" pitchFamily="2" charset="2"/>
                        <a:buChar char="ü"/>
                      </a:pPr>
                      <a:r>
                        <a:rPr lang="fr-FR" sz="1600" b="0" dirty="0" smtClean="0">
                          <a:latin typeface="Arial" pitchFamily="34" charset="0"/>
                          <a:cs typeface="Arial" pitchFamily="34" charset="0"/>
                        </a:rPr>
                        <a:t> Pépinières d’entreprises</a:t>
                      </a:r>
                      <a:endParaRPr lang="fr-FR" sz="1600" b="0" dirty="0">
                        <a:latin typeface="Arial" pitchFamily="34" charset="0"/>
                        <a:cs typeface="Arial" pitchFamily="34" charset="0"/>
                      </a:endParaRPr>
                    </a:p>
                  </a:txBody>
                  <a:tcPr/>
                </a:tc>
                <a:tc>
                  <a:txBody>
                    <a:bodyPr/>
                    <a:lstStyle/>
                    <a:p>
                      <a:r>
                        <a:rPr lang="fr-FR" sz="1600" b="0" dirty="0" smtClean="0">
                          <a:latin typeface="Arial" pitchFamily="34" charset="0"/>
                          <a:cs typeface="Arial" pitchFamily="34" charset="0"/>
                        </a:rPr>
                        <a:t>Djibouti</a:t>
                      </a:r>
                      <a:r>
                        <a:rPr lang="fr-FR" sz="1600" b="0" baseline="0" dirty="0" smtClean="0">
                          <a:latin typeface="Arial" pitchFamily="34" charset="0"/>
                          <a:cs typeface="Arial" pitchFamily="34" charset="0"/>
                        </a:rPr>
                        <a:t> ville</a:t>
                      </a:r>
                      <a:endParaRPr lang="fr-FR" sz="1600" b="0" dirty="0">
                        <a:latin typeface="Arial" pitchFamily="34" charset="0"/>
                        <a:cs typeface="Arial" pitchFamily="34" charset="0"/>
                      </a:endParaRPr>
                    </a:p>
                  </a:txBody>
                  <a:tcPr/>
                </a:tc>
              </a:tr>
            </a:tbl>
          </a:graphicData>
        </a:graphic>
      </p:graphicFrame>
      <p:sp>
        <p:nvSpPr>
          <p:cNvPr id="4" name="Rectangle 2"/>
          <p:cNvSpPr txBox="1">
            <a:spLocks noChangeArrowheads="1"/>
          </p:cNvSpPr>
          <p:nvPr/>
        </p:nvSpPr>
        <p:spPr>
          <a:xfrm>
            <a:off x="1357290" y="214290"/>
            <a:ext cx="6286544" cy="1143000"/>
          </a:xfrm>
          <a:prstGeom prst="rect">
            <a:avLst/>
          </a:prstGeom>
          <a:solidFill>
            <a:schemeClr val="accent1"/>
          </a:solidFill>
        </p:spPr>
        <p:txBody>
          <a:bodyPr vert="horz" lIns="91440" tIns="45720" rIns="91440" bIns="45720" rtlCol="0" anchor="ctr">
            <a:normAutofit/>
          </a:bodyPr>
          <a:lstStyle/>
          <a:p>
            <a:pPr marL="1066800" marR="0" lvl="0" indent="-1066800" algn="ctr"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noProof="0" dirty="0" smtClean="0">
                <a:ln>
                  <a:noFill/>
                </a:ln>
                <a:effectLst/>
                <a:uLnTx/>
                <a:uFillTx/>
                <a:latin typeface="+mj-lt"/>
                <a:ea typeface="+mj-ea"/>
                <a:cs typeface="+mj-cs"/>
              </a:rPr>
              <a:t>PROJETS EN PROSPECTION</a:t>
            </a:r>
            <a:endParaRPr kumimoji="0" lang="fr-FR" sz="2800" b="1"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fr-FR" sz="3200" b="1" dirty="0" smtClean="0">
                <a:solidFill>
                  <a:schemeClr val="accent6"/>
                </a:solidFill>
              </a:rPr>
              <a:t>I. Missions et objectifs du SESN (suite)</a:t>
            </a:r>
          </a:p>
        </p:txBody>
      </p:sp>
      <p:sp>
        <p:nvSpPr>
          <p:cNvPr id="8195" name="Rectangle 3"/>
          <p:cNvSpPr>
            <a:spLocks noGrp="1" noChangeArrowheads="1"/>
          </p:cNvSpPr>
          <p:nvPr>
            <p:ph type="body" idx="1"/>
          </p:nvPr>
        </p:nvSpPr>
        <p:spPr>
          <a:xfrm>
            <a:off x="611560" y="1268760"/>
            <a:ext cx="8135937" cy="4781550"/>
          </a:xfrm>
        </p:spPr>
        <p:txBody>
          <a:bodyPr>
            <a:normAutofit fontScale="85000" lnSpcReduction="20000"/>
          </a:bodyPr>
          <a:lstStyle/>
          <a:p>
            <a:pPr algn="just">
              <a:spcBef>
                <a:spcPts val="0"/>
              </a:spcBef>
              <a:buNone/>
              <a:defRPr/>
            </a:pPr>
            <a:endParaRPr lang="fr-FR" b="1" dirty="0" smtClean="0">
              <a:solidFill>
                <a:srgbClr val="000099"/>
              </a:solidFill>
              <a:latin typeface="Tw Cen MT" pitchFamily="34" charset="0"/>
            </a:endParaRPr>
          </a:p>
          <a:p>
            <a:pPr algn="just">
              <a:spcBef>
                <a:spcPts val="0"/>
              </a:spcBef>
              <a:defRPr/>
            </a:pPr>
            <a:r>
              <a:rPr lang="fr-FR" b="1" dirty="0" smtClean="0">
                <a:solidFill>
                  <a:srgbClr val="000099"/>
                </a:solidFill>
                <a:latin typeface="Tw Cen MT" pitchFamily="34" charset="0"/>
              </a:rPr>
              <a:t>Mise en œuvre et Suivi de la Solidarité Nationale,</a:t>
            </a:r>
          </a:p>
          <a:p>
            <a:pPr algn="just">
              <a:spcBef>
                <a:spcPts val="0"/>
              </a:spcBef>
              <a:buNone/>
              <a:defRPr/>
            </a:pPr>
            <a:endParaRPr lang="fr-FR" b="1" dirty="0" smtClean="0">
              <a:solidFill>
                <a:srgbClr val="000099"/>
              </a:solidFill>
              <a:latin typeface="Tw Cen MT" pitchFamily="34" charset="0"/>
            </a:endParaRPr>
          </a:p>
          <a:p>
            <a:pPr algn="just">
              <a:spcBef>
                <a:spcPts val="0"/>
              </a:spcBef>
              <a:defRPr/>
            </a:pPr>
            <a:r>
              <a:rPr lang="fr-FR" b="1" dirty="0" smtClean="0">
                <a:solidFill>
                  <a:srgbClr val="000099"/>
                </a:solidFill>
                <a:latin typeface="Tw Cen MT" pitchFamily="34" charset="0"/>
              </a:rPr>
              <a:t>Coordination de la Mise en œuvre et du Suivi de l’INDS et des OMD,</a:t>
            </a:r>
          </a:p>
          <a:p>
            <a:pPr algn="just">
              <a:spcBef>
                <a:spcPts val="0"/>
              </a:spcBef>
              <a:buNone/>
              <a:defRPr/>
            </a:pPr>
            <a:endParaRPr lang="fr-FR" b="1" dirty="0" smtClean="0">
              <a:solidFill>
                <a:srgbClr val="000099"/>
              </a:solidFill>
              <a:latin typeface="Tw Cen MT" pitchFamily="34" charset="0"/>
            </a:endParaRPr>
          </a:p>
          <a:p>
            <a:pPr algn="just">
              <a:spcBef>
                <a:spcPts val="0"/>
              </a:spcBef>
              <a:defRPr/>
            </a:pPr>
            <a:r>
              <a:rPr lang="fr-FR" b="1" dirty="0" smtClean="0">
                <a:solidFill>
                  <a:srgbClr val="000099"/>
                </a:solidFill>
                <a:latin typeface="Tw Cen MT" pitchFamily="34" charset="0"/>
              </a:rPr>
              <a:t>Suivi du profil de la Pauvreté avec la DISED,</a:t>
            </a:r>
          </a:p>
          <a:p>
            <a:pPr algn="just">
              <a:spcBef>
                <a:spcPts val="0"/>
              </a:spcBef>
              <a:buNone/>
              <a:defRPr/>
            </a:pPr>
            <a:endParaRPr lang="fr-FR" b="1" dirty="0" smtClean="0">
              <a:solidFill>
                <a:srgbClr val="000099"/>
              </a:solidFill>
              <a:latin typeface="Tw Cen MT" pitchFamily="34" charset="0"/>
            </a:endParaRPr>
          </a:p>
          <a:p>
            <a:pPr algn="just">
              <a:spcBef>
                <a:spcPts val="0"/>
              </a:spcBef>
              <a:defRPr/>
            </a:pPr>
            <a:r>
              <a:rPr lang="fr-FR" b="1" dirty="0" smtClean="0">
                <a:solidFill>
                  <a:srgbClr val="000099"/>
                </a:solidFill>
                <a:latin typeface="Tw Cen MT" pitchFamily="34" charset="0"/>
              </a:rPr>
              <a:t>Suivi de la situation du pays face aux grands défis mondiaux (OMD, Développement Humain Durable),</a:t>
            </a:r>
          </a:p>
          <a:p>
            <a:pPr algn="just">
              <a:spcBef>
                <a:spcPts val="0"/>
              </a:spcBef>
              <a:buNone/>
              <a:defRPr/>
            </a:pPr>
            <a:endParaRPr lang="fr-FR" b="1" dirty="0" smtClean="0">
              <a:solidFill>
                <a:srgbClr val="000099"/>
              </a:solidFill>
              <a:latin typeface="Tw Cen MT" pitchFamily="34" charset="0"/>
            </a:endParaRPr>
          </a:p>
          <a:p>
            <a:pPr algn="just">
              <a:spcBef>
                <a:spcPts val="0"/>
              </a:spcBef>
              <a:defRPr/>
            </a:pPr>
            <a:r>
              <a:rPr lang="fr-FR" b="1" dirty="0" smtClean="0">
                <a:solidFill>
                  <a:srgbClr val="000099"/>
                </a:solidFill>
                <a:latin typeface="Tw Cen MT" pitchFamily="34" charset="0"/>
              </a:rPr>
              <a:t>Evaluation d’impacts des politiques, stratégies, projets et programmes de lutte contre la pauvreté.</a:t>
            </a:r>
          </a:p>
          <a:p>
            <a:pPr algn="just">
              <a:lnSpc>
                <a:spcPct val="90000"/>
              </a:lnSpc>
              <a:spcBef>
                <a:spcPts val="300"/>
              </a:spcBef>
              <a:defRPr/>
            </a:pPr>
            <a:endParaRPr lang="fr-FR" dirty="0" smtClean="0">
              <a:latin typeface="Tw Cen MT" pitchFamily="34" charset="0"/>
            </a:endParaRPr>
          </a:p>
          <a:p>
            <a:pPr lvl="1" eaLnBrk="1" hangingPunct="1">
              <a:lnSpc>
                <a:spcPct val="90000"/>
              </a:lnSpc>
              <a:buFont typeface="Wingdings" pitchFamily="2" charset="2"/>
              <a:buChar char="è"/>
              <a:defRPr/>
            </a:pPr>
            <a:endParaRPr lang="fr-FR" sz="2000" dirty="0" smtClean="0">
              <a:solidFill>
                <a:schemeClr val="hlink"/>
              </a:solidFill>
            </a:endParaRPr>
          </a:p>
          <a:p>
            <a:pPr eaLnBrk="1" hangingPunct="1">
              <a:lnSpc>
                <a:spcPct val="90000"/>
              </a:lnSpc>
              <a:defRPr/>
            </a:pPr>
            <a:endParaRPr lang="fr-FR"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hlinkClick r:id="rId2" action="ppaction://hlinksldjump"/>
          </p:cNvPr>
          <p:cNvSpPr/>
          <p:nvPr/>
        </p:nvSpPr>
        <p:spPr>
          <a:xfrm>
            <a:off x="971600" y="1988840"/>
            <a:ext cx="2664296"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331640" y="2276872"/>
            <a:ext cx="2016224" cy="1200329"/>
          </a:xfrm>
          <a:prstGeom prst="rect">
            <a:avLst/>
          </a:prstGeom>
          <a:noFill/>
        </p:spPr>
        <p:txBody>
          <a:bodyPr wrap="square" rtlCol="0">
            <a:spAutoFit/>
          </a:bodyPr>
          <a:lstStyle/>
          <a:p>
            <a:pPr algn="ctr"/>
            <a:r>
              <a:rPr lang="fr-FR" sz="3600" dirty="0" smtClean="0"/>
              <a:t>FSN</a:t>
            </a:r>
          </a:p>
          <a:p>
            <a:pPr algn="ctr"/>
            <a:r>
              <a:rPr lang="fr-FR" dirty="0" smtClean="0"/>
              <a:t>Fond de Solidarité Nationale</a:t>
            </a:r>
            <a:endParaRPr lang="fr-FR" dirty="0"/>
          </a:p>
        </p:txBody>
      </p:sp>
      <p:sp>
        <p:nvSpPr>
          <p:cNvPr id="9" name="Ellipse 8"/>
          <p:cNvSpPr/>
          <p:nvPr/>
        </p:nvSpPr>
        <p:spPr>
          <a:xfrm>
            <a:off x="4211960" y="1628800"/>
            <a:ext cx="2592288" cy="2160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427984" y="1844824"/>
            <a:ext cx="2160240" cy="1938992"/>
          </a:xfrm>
          <a:prstGeom prst="rect">
            <a:avLst/>
          </a:prstGeom>
          <a:noFill/>
        </p:spPr>
        <p:txBody>
          <a:bodyPr wrap="square" rtlCol="0">
            <a:spAutoFit/>
          </a:bodyPr>
          <a:lstStyle/>
          <a:p>
            <a:pPr algn="ctr"/>
            <a:r>
              <a:rPr lang="fr-FR" sz="2000" dirty="0" smtClean="0"/>
              <a:t>2008-2011</a:t>
            </a:r>
          </a:p>
          <a:p>
            <a:pPr algn="ctr"/>
            <a:r>
              <a:rPr lang="fr-FR" sz="2000" dirty="0" smtClean="0"/>
              <a:t>Principales Sources des Fonds  </a:t>
            </a:r>
          </a:p>
          <a:p>
            <a:pPr algn="ctr"/>
            <a:r>
              <a:rPr lang="fr-FR" sz="2000" dirty="0" smtClean="0"/>
              <a:t>et </a:t>
            </a:r>
          </a:p>
          <a:p>
            <a:pPr algn="ctr"/>
            <a:r>
              <a:rPr lang="fr-FR" sz="2000" dirty="0" smtClean="0"/>
              <a:t>Situations </a:t>
            </a:r>
          </a:p>
          <a:p>
            <a:pPr algn="ctr"/>
            <a:endParaRPr lang="fr-FR" sz="2000" dirty="0"/>
          </a:p>
        </p:txBody>
      </p:sp>
      <p:sp>
        <p:nvSpPr>
          <p:cNvPr id="11" name="Ellipse 10"/>
          <p:cNvSpPr/>
          <p:nvPr/>
        </p:nvSpPr>
        <p:spPr>
          <a:xfrm>
            <a:off x="3707904" y="4725144"/>
            <a:ext cx="2232248"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851920" y="5013176"/>
            <a:ext cx="2088232" cy="707886"/>
          </a:xfrm>
          <a:prstGeom prst="rect">
            <a:avLst/>
          </a:prstGeom>
          <a:noFill/>
        </p:spPr>
        <p:txBody>
          <a:bodyPr wrap="square" rtlCol="0">
            <a:spAutoFit/>
          </a:bodyPr>
          <a:lstStyle/>
          <a:p>
            <a:pPr algn="ctr"/>
            <a:r>
              <a:rPr lang="fr-FR" sz="2000" dirty="0" smtClean="0"/>
              <a:t>Investissement 2008-2011</a:t>
            </a:r>
            <a:endParaRPr lang="fr-FR" sz="2000" dirty="0"/>
          </a:p>
        </p:txBody>
      </p:sp>
      <p:cxnSp>
        <p:nvCxnSpPr>
          <p:cNvPr id="14" name="Connecteur droit avec flèche 13"/>
          <p:cNvCxnSpPr/>
          <p:nvPr/>
        </p:nvCxnSpPr>
        <p:spPr>
          <a:xfrm rot="10800000" flipV="1">
            <a:off x="3707904" y="2708920"/>
            <a:ext cx="50405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rot="16200000" flipH="1">
            <a:off x="3239853" y="3825046"/>
            <a:ext cx="1008110" cy="7920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
          <p:cNvSpPr txBox="1">
            <a:spLocks/>
          </p:cNvSpPr>
          <p:nvPr/>
        </p:nvSpPr>
        <p:spPr>
          <a:xfrm>
            <a:off x="395536"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rgbClr val="000099"/>
                </a:solidFill>
                <a:effectLst/>
                <a:uLnTx/>
                <a:uFillTx/>
                <a:latin typeface="+mj-lt"/>
                <a:ea typeface="+mj-ea"/>
                <a:cs typeface="+mj-cs"/>
              </a:rPr>
              <a:t>Situation du FSN 2008-2011</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p:nvPr/>
        </p:nvGraphicFramePr>
        <p:xfrm>
          <a:off x="0" y="332656"/>
          <a:ext cx="9144000" cy="5832648"/>
        </p:xfrm>
        <a:graphic>
          <a:graphicData uri="http://schemas.openxmlformats.org/drawingml/2006/chart">
            <c:chart xmlns:c="http://schemas.openxmlformats.org/drawingml/2006/chart" xmlns:r="http://schemas.openxmlformats.org/officeDocument/2006/relationships" r:id="rId2"/>
          </a:graphicData>
        </a:graphic>
      </p:graphicFrame>
      <p:sp>
        <p:nvSpPr>
          <p:cNvPr id="4" name="ZoneTexte 3"/>
          <p:cNvSpPr txBox="1"/>
          <p:nvPr/>
        </p:nvSpPr>
        <p:spPr>
          <a:xfrm>
            <a:off x="899592" y="5934670"/>
            <a:ext cx="2016224" cy="923330"/>
          </a:xfrm>
          <a:prstGeom prst="rect">
            <a:avLst/>
          </a:prstGeom>
          <a:noFill/>
        </p:spPr>
        <p:txBody>
          <a:bodyPr wrap="square" rtlCol="0">
            <a:spAutoFit/>
          </a:bodyPr>
          <a:lstStyle/>
          <a:p>
            <a:r>
              <a:rPr lang="fr-FR" dirty="0" smtClean="0"/>
              <a:t>60% Etablissements  Publics</a:t>
            </a:r>
            <a:endParaRPr lang="fr-FR" dirty="0"/>
          </a:p>
        </p:txBody>
      </p:sp>
      <p:sp>
        <p:nvSpPr>
          <p:cNvPr id="6" name="Triangle rectangle 5"/>
          <p:cNvSpPr/>
          <p:nvPr/>
        </p:nvSpPr>
        <p:spPr>
          <a:xfrm>
            <a:off x="179512" y="5934670"/>
            <a:ext cx="720080" cy="792088"/>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rectangle 6"/>
          <p:cNvSpPr/>
          <p:nvPr/>
        </p:nvSpPr>
        <p:spPr>
          <a:xfrm>
            <a:off x="2843808" y="6021288"/>
            <a:ext cx="792088" cy="64807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707904" y="6021288"/>
            <a:ext cx="2664296" cy="646331"/>
          </a:xfrm>
          <a:prstGeom prst="rect">
            <a:avLst/>
          </a:prstGeom>
          <a:noFill/>
        </p:spPr>
        <p:txBody>
          <a:bodyPr wrap="square" rtlCol="0">
            <a:spAutoFit/>
          </a:bodyPr>
          <a:lstStyle/>
          <a:p>
            <a:r>
              <a:rPr lang="fr-FR" dirty="0" smtClean="0"/>
              <a:t>40% Forfaitisation sur les installations de sécurité</a:t>
            </a:r>
            <a:endParaRPr lang="fr-FR" dirty="0"/>
          </a:p>
        </p:txBody>
      </p:sp>
      <p:sp>
        <p:nvSpPr>
          <p:cNvPr id="9" name="ZoneTexte 8"/>
          <p:cNvSpPr txBox="1"/>
          <p:nvPr/>
        </p:nvSpPr>
        <p:spPr>
          <a:xfrm>
            <a:off x="1619672" y="0"/>
            <a:ext cx="5616624" cy="584775"/>
          </a:xfrm>
          <a:prstGeom prst="rect">
            <a:avLst/>
          </a:prstGeom>
          <a:noFill/>
        </p:spPr>
        <p:txBody>
          <a:bodyPr wrap="square" rtlCol="0">
            <a:spAutoFit/>
          </a:bodyPr>
          <a:lstStyle/>
          <a:p>
            <a:pPr algn="ctr"/>
            <a:r>
              <a:rPr lang="fr-FR" sz="3200" dirty="0" smtClean="0"/>
              <a:t>RAPPEL : </a:t>
            </a:r>
            <a:r>
              <a:rPr lang="fr-FR" sz="2400" dirty="0" smtClean="0"/>
              <a:t>Sources des Fonds FSN</a:t>
            </a:r>
            <a:endParaRPr lang="fr-FR"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0" y="0"/>
            <a:ext cx="9001156" cy="1143000"/>
          </a:xfrm>
        </p:spPr>
        <p:txBody>
          <a:bodyPr>
            <a:normAutofit fontScale="90000"/>
          </a:bodyPr>
          <a:lstStyle/>
          <a:p>
            <a:r>
              <a:rPr lang="fr-FR" sz="3600" b="1" dirty="0" smtClean="0">
                <a:solidFill>
                  <a:srgbClr val="000099"/>
                </a:solidFill>
              </a:rPr>
              <a:t>TABLEAU RECAPITULATIF DES INVESTISSEMENTS 2008-2011 DU FSN</a:t>
            </a:r>
            <a:endParaRPr lang="fr-FR" sz="3600" b="1" dirty="0">
              <a:solidFill>
                <a:srgbClr val="000099"/>
              </a:solidFill>
            </a:endParaRPr>
          </a:p>
        </p:txBody>
      </p:sp>
      <p:pic>
        <p:nvPicPr>
          <p:cNvPr id="1029" name="Picture 5"/>
          <p:cNvPicPr>
            <a:picLocks noChangeAspect="1" noChangeArrowheads="1"/>
          </p:cNvPicPr>
          <p:nvPr/>
        </p:nvPicPr>
        <p:blipFill>
          <a:blip r:embed="rId2" cstate="print"/>
          <a:srcRect l="7137" t="26367" r="40703" b="33594"/>
          <a:stretch>
            <a:fillRect/>
          </a:stretch>
        </p:blipFill>
        <p:spPr bwMode="auto">
          <a:xfrm>
            <a:off x="0" y="1285860"/>
            <a:ext cx="9144000" cy="5286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aphique 23"/>
          <p:cNvGraphicFramePr/>
          <p:nvPr/>
        </p:nvGraphicFramePr>
        <p:xfrm>
          <a:off x="-646112" y="0"/>
          <a:ext cx="10436225"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p:txBody>
          <a:bodyPr>
            <a:normAutofit/>
          </a:bodyPr>
          <a:lstStyle/>
          <a:p>
            <a:r>
              <a:rPr lang="fr-FR" sz="3600" b="1" dirty="0" smtClean="0">
                <a:solidFill>
                  <a:srgbClr val="000099"/>
                </a:solidFill>
              </a:rPr>
              <a:t>Atouts du FSN</a:t>
            </a:r>
          </a:p>
        </p:txBody>
      </p:sp>
      <p:sp>
        <p:nvSpPr>
          <p:cNvPr id="13315" name="Rectangle 3"/>
          <p:cNvSpPr>
            <a:spLocks noGrp="1"/>
          </p:cNvSpPr>
          <p:nvPr>
            <p:ph type="body" idx="1"/>
          </p:nvPr>
        </p:nvSpPr>
        <p:spPr/>
        <p:txBody>
          <a:bodyPr>
            <a:normAutofit fontScale="62500" lnSpcReduction="20000"/>
          </a:bodyPr>
          <a:lstStyle/>
          <a:p>
            <a:pPr lvl="0">
              <a:buFont typeface="Wingdings" pitchFamily="2" charset="2"/>
              <a:buChar char="ü"/>
            </a:pPr>
            <a:r>
              <a:rPr lang="fr-FR" dirty="0" smtClean="0">
                <a:latin typeface="Arial" pitchFamily="34" charset="0"/>
                <a:cs typeface="Arial" pitchFamily="34" charset="0"/>
              </a:rPr>
              <a:t>Forte implication du Gouvernement,</a:t>
            </a:r>
          </a:p>
          <a:p>
            <a:pPr lvl="0">
              <a:buNone/>
            </a:pPr>
            <a:endParaRPr lang="fr-FR" sz="1400" dirty="0" smtClean="0">
              <a:latin typeface="Arial" pitchFamily="34" charset="0"/>
              <a:cs typeface="Arial" pitchFamily="34" charset="0"/>
            </a:endParaRPr>
          </a:p>
          <a:p>
            <a:pPr lvl="0">
              <a:buFont typeface="Wingdings" pitchFamily="2" charset="2"/>
              <a:buChar char="ü"/>
            </a:pPr>
            <a:r>
              <a:rPr lang="fr-FR" dirty="0" smtClean="0">
                <a:latin typeface="Arial" pitchFamily="34" charset="0"/>
                <a:cs typeface="Arial" pitchFamily="34" charset="0"/>
              </a:rPr>
              <a:t>Capacités de créativité Djiboutienne </a:t>
            </a:r>
            <a:r>
              <a:rPr lang="fr-FR" dirty="0" err="1" smtClean="0">
                <a:latin typeface="Arial" pitchFamily="34" charset="0"/>
                <a:cs typeface="Arial" pitchFamily="34" charset="0"/>
              </a:rPr>
              <a:t>proactivité</a:t>
            </a:r>
            <a:r>
              <a:rPr lang="fr-FR" dirty="0" smtClean="0">
                <a:latin typeface="Arial" pitchFamily="34" charset="0"/>
                <a:cs typeface="Arial" pitchFamily="34" charset="0"/>
              </a:rPr>
              <a:t>,</a:t>
            </a:r>
          </a:p>
          <a:p>
            <a:pPr lvl="0">
              <a:buNone/>
            </a:pPr>
            <a:endParaRPr lang="fr-FR" sz="1400" dirty="0" smtClean="0">
              <a:latin typeface="Arial" pitchFamily="34" charset="0"/>
              <a:cs typeface="Arial" pitchFamily="34" charset="0"/>
            </a:endParaRPr>
          </a:p>
          <a:p>
            <a:pPr lvl="0">
              <a:buFont typeface="Wingdings" pitchFamily="2" charset="2"/>
              <a:buChar char="ü"/>
            </a:pPr>
            <a:r>
              <a:rPr lang="fr-FR" dirty="0" smtClean="0">
                <a:latin typeface="Arial" pitchFamily="34" charset="0"/>
                <a:cs typeface="Arial" pitchFamily="34" charset="0"/>
              </a:rPr>
              <a:t>Actions innovantes/pilotes s’inscrivant dans le temps</a:t>
            </a:r>
          </a:p>
          <a:p>
            <a:pPr lvl="1">
              <a:buFont typeface="Arial" pitchFamily="34" charset="0"/>
              <a:buChar char="•"/>
            </a:pPr>
            <a:r>
              <a:rPr lang="fr-FR" dirty="0" smtClean="0">
                <a:latin typeface="Arial" pitchFamily="34" charset="0"/>
                <a:cs typeface="Arial" pitchFamily="34" charset="0"/>
              </a:rPr>
              <a:t>Accès aux énergies renouvelables pour populations défavorisés.. et rurale</a:t>
            </a:r>
          </a:p>
          <a:p>
            <a:pPr lvl="1">
              <a:buFont typeface="Arial" pitchFamily="34" charset="0"/>
              <a:buChar char="•"/>
            </a:pPr>
            <a:r>
              <a:rPr lang="fr-FR" dirty="0" smtClean="0">
                <a:latin typeface="Arial" pitchFamily="34" charset="0"/>
                <a:cs typeface="Arial" pitchFamily="34" charset="0"/>
              </a:rPr>
              <a:t>Village solaire Holl-Holl</a:t>
            </a:r>
          </a:p>
          <a:p>
            <a:pPr lvl="1">
              <a:buFont typeface="Arial" pitchFamily="34" charset="0"/>
              <a:buChar char="•"/>
            </a:pPr>
            <a:r>
              <a:rPr lang="fr-FR" dirty="0" smtClean="0">
                <a:latin typeface="Arial" pitchFamily="34" charset="0"/>
                <a:cs typeface="Arial" pitchFamily="34" charset="0"/>
              </a:rPr>
              <a:t>Pêcherie Loyada etc.</a:t>
            </a:r>
          </a:p>
          <a:p>
            <a:pPr lvl="1">
              <a:buFont typeface="Arial" pitchFamily="34" charset="0"/>
              <a:buChar char="•"/>
            </a:pPr>
            <a:r>
              <a:rPr lang="fr-FR" dirty="0" smtClean="0">
                <a:latin typeface="Arial" pitchFamily="34" charset="0"/>
                <a:cs typeface="Arial" pitchFamily="34" charset="0"/>
              </a:rPr>
              <a:t>Promotion micro finance/</a:t>
            </a:r>
            <a:r>
              <a:rPr lang="fr-FR" dirty="0" err="1" smtClean="0">
                <a:latin typeface="Arial" pitchFamily="34" charset="0"/>
                <a:cs typeface="Arial" pitchFamily="34" charset="0"/>
              </a:rPr>
              <a:t>CPECs</a:t>
            </a:r>
            <a:r>
              <a:rPr lang="fr-FR" dirty="0" smtClean="0">
                <a:latin typeface="Arial" pitchFamily="34" charset="0"/>
                <a:cs typeface="Arial" pitchFamily="34" charset="0"/>
              </a:rPr>
              <a:t>+points de service</a:t>
            </a:r>
          </a:p>
          <a:p>
            <a:pPr lvl="1">
              <a:buNone/>
            </a:pPr>
            <a:endParaRPr lang="fr-FR" sz="1400" dirty="0" smtClean="0">
              <a:latin typeface="Arial" pitchFamily="34" charset="0"/>
              <a:cs typeface="Arial" pitchFamily="34" charset="0"/>
            </a:endParaRPr>
          </a:p>
          <a:p>
            <a:pPr lvl="0">
              <a:buFont typeface="Wingdings" pitchFamily="2" charset="2"/>
              <a:buChar char="ü"/>
            </a:pPr>
            <a:r>
              <a:rPr lang="fr-FR" dirty="0" smtClean="0">
                <a:latin typeface="Arial" pitchFamily="34" charset="0"/>
                <a:cs typeface="Arial" pitchFamily="34" charset="0"/>
              </a:rPr>
              <a:t>Contre Partie Nationale des projets sur financements extérieurs assurée          Confiance des bailleurs de fonds</a:t>
            </a:r>
          </a:p>
          <a:p>
            <a:pPr lvl="0">
              <a:buNone/>
            </a:pPr>
            <a:endParaRPr lang="fr-FR" sz="1400" dirty="0" smtClean="0">
              <a:latin typeface="Arial" pitchFamily="34" charset="0"/>
              <a:cs typeface="Arial" pitchFamily="34" charset="0"/>
            </a:endParaRPr>
          </a:p>
          <a:p>
            <a:pPr>
              <a:buFont typeface="Wingdings" pitchFamily="2" charset="2"/>
              <a:buChar char="ü"/>
            </a:pPr>
            <a:r>
              <a:rPr lang="fr-FR" dirty="0" smtClean="0">
                <a:latin typeface="Arial" pitchFamily="34" charset="0"/>
                <a:cs typeface="Arial" pitchFamily="34" charset="0"/>
              </a:rPr>
              <a:t>OWNER SKIP/ Compter sur soi même, puis associer/impliquer partenaires au développement et non l’inverse</a:t>
            </a:r>
            <a:endParaRPr lang="fr-FR" sz="6000" dirty="0" smtClean="0">
              <a:latin typeface="Arial" pitchFamily="34" charset="0"/>
              <a:cs typeface="Arial" pitchFamily="34" charset="0"/>
            </a:endParaRPr>
          </a:p>
        </p:txBody>
      </p:sp>
      <p:sp>
        <p:nvSpPr>
          <p:cNvPr id="4" name="Flèche droite 3"/>
          <p:cNvSpPr/>
          <p:nvPr/>
        </p:nvSpPr>
        <p:spPr>
          <a:xfrm>
            <a:off x="1979712" y="4581128"/>
            <a:ext cx="432048" cy="144016"/>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p:txBody>
          <a:bodyPr>
            <a:noAutofit/>
          </a:bodyPr>
          <a:lstStyle/>
          <a:p>
            <a:r>
              <a:rPr lang="fr-FR" sz="3600" b="1" dirty="0" smtClean="0">
                <a:solidFill>
                  <a:srgbClr val="000099"/>
                </a:solidFill>
              </a:rPr>
              <a:t>Programmation FSN 2012 : quelques pistes de réflexion</a:t>
            </a:r>
          </a:p>
        </p:txBody>
      </p:sp>
      <p:sp>
        <p:nvSpPr>
          <p:cNvPr id="13315" name="Rectangle 3"/>
          <p:cNvSpPr>
            <a:spLocks noGrp="1"/>
          </p:cNvSpPr>
          <p:nvPr>
            <p:ph type="body" idx="1"/>
          </p:nvPr>
        </p:nvSpPr>
        <p:spPr>
          <a:xfrm>
            <a:off x="428596" y="1556792"/>
            <a:ext cx="8229600" cy="4680520"/>
          </a:xfrm>
        </p:spPr>
        <p:txBody>
          <a:bodyPr>
            <a:normAutofit/>
          </a:bodyPr>
          <a:lstStyle/>
          <a:p>
            <a:pPr eaLnBrk="1" hangingPunct="1">
              <a:lnSpc>
                <a:spcPct val="90000"/>
              </a:lnSpc>
              <a:buFont typeface="Arial" charset="0"/>
              <a:buNone/>
            </a:pPr>
            <a:r>
              <a:rPr lang="fr-FR" sz="2000" dirty="0" smtClean="0">
                <a:latin typeface="Arial" pitchFamily="34" charset="0"/>
                <a:cs typeface="Arial" pitchFamily="34" charset="0"/>
              </a:rPr>
              <a:t>	Afin d’avoir une meilleure efficacité des actions du Gouvernement en matière de lutte contre la pauvreté, un recentrage du FSN pour 2012 sur deux grands enjeux est proposé sur :</a:t>
            </a:r>
          </a:p>
          <a:p>
            <a:pPr eaLnBrk="1" hangingPunct="1">
              <a:lnSpc>
                <a:spcPct val="90000"/>
              </a:lnSpc>
              <a:buFont typeface="Arial" charset="0"/>
              <a:buNone/>
            </a:pPr>
            <a:endParaRPr lang="fr-FR" sz="1000" dirty="0" smtClean="0">
              <a:latin typeface="Arial" pitchFamily="34" charset="0"/>
              <a:cs typeface="Arial" pitchFamily="34" charset="0"/>
            </a:endParaRPr>
          </a:p>
          <a:p>
            <a:pPr eaLnBrk="1" hangingPunct="1">
              <a:lnSpc>
                <a:spcPct val="90000"/>
              </a:lnSpc>
              <a:buFontTx/>
              <a:buChar char="-"/>
            </a:pPr>
            <a:r>
              <a:rPr lang="fr-FR" sz="2000" b="1" dirty="0" smtClean="0">
                <a:latin typeface="Arial" pitchFamily="34" charset="0"/>
                <a:cs typeface="Arial" pitchFamily="34" charset="0"/>
              </a:rPr>
              <a:t>Les programmes de filets sociaux</a:t>
            </a:r>
            <a:r>
              <a:rPr lang="fr-FR" sz="2000" dirty="0" smtClean="0">
                <a:latin typeface="Arial" pitchFamily="34" charset="0"/>
                <a:cs typeface="Arial" pitchFamily="34" charset="0"/>
              </a:rPr>
              <a:t> : extension des projets en cours au niveau de l’ADDS en milieu rural et urbain, amélioration du ciblage, mise en place de filets sociaux pour les groupes vulnérables : les personnes âgées sans revenus et les enfants handicapés pauvres;</a:t>
            </a:r>
          </a:p>
          <a:p>
            <a:pPr eaLnBrk="1" hangingPunct="1">
              <a:lnSpc>
                <a:spcPct val="90000"/>
              </a:lnSpc>
              <a:buNone/>
            </a:pPr>
            <a:endParaRPr lang="fr-FR" sz="800" dirty="0" smtClean="0">
              <a:latin typeface="Arial" pitchFamily="34" charset="0"/>
              <a:cs typeface="Arial" pitchFamily="34" charset="0"/>
            </a:endParaRPr>
          </a:p>
          <a:p>
            <a:pPr eaLnBrk="1" hangingPunct="1">
              <a:lnSpc>
                <a:spcPct val="90000"/>
              </a:lnSpc>
              <a:buFontTx/>
              <a:buChar char="-"/>
            </a:pPr>
            <a:r>
              <a:rPr lang="fr-FR" sz="2000" b="1" dirty="0" smtClean="0">
                <a:latin typeface="Arial" pitchFamily="34" charset="0"/>
                <a:cs typeface="Arial" pitchFamily="34" charset="0"/>
              </a:rPr>
              <a:t>Lutte contre le chômage des jeunes déscolarisés et/ou diplômés</a:t>
            </a:r>
            <a:r>
              <a:rPr lang="fr-FR" sz="2000" dirty="0" smtClean="0">
                <a:latin typeface="Arial" pitchFamily="34" charset="0"/>
                <a:cs typeface="Arial" pitchFamily="34" charset="0"/>
              </a:rPr>
              <a:t> à travers des mécanismes de micro finance et soutien à la création de toutes petites entreprises (en collaboration avec le Ministère du Commerce et le financement de formations qualifiantes (partenariat avec le MENFOP et MTRE)</a:t>
            </a:r>
          </a:p>
          <a:p>
            <a:pPr eaLnBrk="1" hangingPunct="1">
              <a:lnSpc>
                <a:spcPct val="90000"/>
              </a:lnSpc>
              <a:buFontTx/>
              <a:buNone/>
            </a:pPr>
            <a:endParaRPr lang="fr-FR"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9632" y="2276872"/>
            <a:ext cx="6624736" cy="1569660"/>
          </a:xfrm>
          <a:prstGeom prst="rect">
            <a:avLst/>
          </a:prstGeom>
          <a:noFill/>
        </p:spPr>
        <p:txBody>
          <a:bodyPr wrap="square" rtlCol="0">
            <a:spAutoFit/>
          </a:bodyPr>
          <a:lstStyle/>
          <a:p>
            <a:pPr algn="ctr"/>
            <a:r>
              <a:rPr lang="fr-FR" sz="9600" dirty="0" smtClean="0">
                <a:latin typeface="+mj-lt"/>
              </a:rPr>
              <a:t>MERCI</a:t>
            </a:r>
            <a:endParaRPr lang="fr-FR" sz="9600" dirty="0">
              <a:latin typeface="+mj-lt"/>
            </a:endParaRPr>
          </a:p>
        </p:txBody>
      </p:sp>
      <p:sp>
        <p:nvSpPr>
          <p:cNvPr id="3" name="ZoneTexte 2"/>
          <p:cNvSpPr txBox="1"/>
          <p:nvPr/>
        </p:nvSpPr>
        <p:spPr>
          <a:xfrm>
            <a:off x="1043608" y="4077072"/>
            <a:ext cx="7056784" cy="923330"/>
          </a:xfrm>
          <a:prstGeom prst="rect">
            <a:avLst/>
          </a:prstGeom>
          <a:noFill/>
        </p:spPr>
        <p:txBody>
          <a:bodyPr wrap="square" rtlCol="0">
            <a:spAutoFit/>
          </a:bodyPr>
          <a:lstStyle/>
          <a:p>
            <a:pPr algn="ctr"/>
            <a:r>
              <a:rPr lang="fr-FR" sz="5400" dirty="0" smtClean="0"/>
              <a:t>Pour votre attention </a:t>
            </a:r>
            <a:endParaRPr lang="fr-FR" sz="5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èche vers le bas 8"/>
          <p:cNvSpPr/>
          <p:nvPr/>
        </p:nvSpPr>
        <p:spPr>
          <a:xfrm rot="5400000">
            <a:off x="3965535" y="4729664"/>
            <a:ext cx="1163188" cy="2236275"/>
          </a:xfrm>
          <a:prstGeom prst="rect">
            <a:avLst/>
          </a:prstGeom>
          <a:solidFill>
            <a:schemeClr val="bg2">
              <a:lumMod val="5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vert270" wrap="square" lIns="72000" tIns="72000" rIns="72000" bIns="72000" numCol="1" spcCol="1270" anchor="ctr" anchorCtr="0">
            <a:noAutofit/>
          </a:bodyPr>
          <a:lstStyle/>
          <a:p>
            <a:pPr lvl="0" algn="ctr" defTabSz="711200">
              <a:lnSpc>
                <a:spcPct val="90000"/>
              </a:lnSpc>
              <a:spcBef>
                <a:spcPct val="0"/>
              </a:spcBef>
              <a:spcAft>
                <a:spcPct val="35000"/>
              </a:spcAft>
            </a:pPr>
            <a:r>
              <a:rPr lang="fr-FR" sz="2000" kern="1200" dirty="0" smtClean="0">
                <a:solidFill>
                  <a:schemeClr val="tx1"/>
                </a:solidFill>
                <a:latin typeface="+mn-lt"/>
                <a:ea typeface="+mn-ea"/>
                <a:cs typeface="+mn-cs"/>
              </a:rPr>
              <a:t>Exécutions </a:t>
            </a:r>
            <a:r>
              <a:rPr lang="fr-FR" sz="2000" b="1" kern="1200" dirty="0" smtClean="0">
                <a:solidFill>
                  <a:schemeClr val="tx1"/>
                </a:solidFill>
                <a:latin typeface="+mn-lt"/>
                <a:ea typeface="+mn-ea"/>
                <a:cs typeface="+mn-cs"/>
              </a:rPr>
              <a:t>opérationnelles </a:t>
            </a:r>
            <a:r>
              <a:rPr lang="fr-FR" sz="2000" kern="1200" dirty="0" smtClean="0">
                <a:solidFill>
                  <a:schemeClr val="tx1"/>
                </a:solidFill>
                <a:latin typeface="+mn-lt"/>
                <a:ea typeface="+mn-ea"/>
                <a:cs typeface="+mn-cs"/>
              </a:rPr>
              <a:t>(ADDS)</a:t>
            </a:r>
            <a:endParaRPr lang="fr-FR" sz="2000" kern="1200" dirty="0"/>
          </a:p>
        </p:txBody>
      </p:sp>
      <p:sp>
        <p:nvSpPr>
          <p:cNvPr id="16" name="Rectangle 4"/>
          <p:cNvSpPr>
            <a:spLocks noChangeArrowheads="1"/>
          </p:cNvSpPr>
          <p:nvPr/>
        </p:nvSpPr>
        <p:spPr bwMode="auto">
          <a:xfrm>
            <a:off x="3643306" y="3357562"/>
            <a:ext cx="2000264" cy="642938"/>
          </a:xfrm>
          <a:prstGeom prst="rect">
            <a:avLst/>
          </a:prstGeom>
          <a:noFill/>
          <a:ln w="9525" algn="ctr">
            <a:noFill/>
            <a:round/>
            <a:headEnd/>
            <a:tailEnd/>
          </a:ln>
        </p:spPr>
        <p:txBody>
          <a:bodyPr/>
          <a:lstStyle/>
          <a:p>
            <a:r>
              <a:rPr lang="fr-FR" sz="6500" b="1" dirty="0">
                <a:solidFill>
                  <a:schemeClr val="accent6">
                    <a:lumMod val="50000"/>
                  </a:schemeClr>
                </a:solidFill>
              </a:rPr>
              <a:t>SESN</a:t>
            </a:r>
          </a:p>
        </p:txBody>
      </p:sp>
      <p:sp>
        <p:nvSpPr>
          <p:cNvPr id="19" name="Flèche vers le bas 8"/>
          <p:cNvSpPr/>
          <p:nvPr/>
        </p:nvSpPr>
        <p:spPr>
          <a:xfrm rot="5400000">
            <a:off x="3904955" y="1097187"/>
            <a:ext cx="1284343" cy="2236275"/>
          </a:xfrm>
          <a:prstGeom prst="rect">
            <a:avLst/>
          </a:prstGeom>
          <a:solidFill>
            <a:schemeClr val="tx2">
              <a:lumMod val="60000"/>
              <a:lumOff val="4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vert270" wrap="square" lIns="72000" tIns="72000" rIns="72000" bIns="72000" numCol="1" spcCol="1270" anchor="ctr" anchorCtr="0">
            <a:noAutofit/>
          </a:bodyPr>
          <a:lstStyle/>
          <a:p>
            <a:pPr lvl="0" algn="ctr" defTabSz="711200">
              <a:lnSpc>
                <a:spcPct val="90000"/>
              </a:lnSpc>
              <a:spcBef>
                <a:spcPct val="0"/>
              </a:spcBef>
              <a:spcAft>
                <a:spcPct val="35000"/>
              </a:spcAft>
            </a:pPr>
            <a:r>
              <a:rPr lang="fr-FR" sz="2000" b="1" dirty="0" smtClean="0"/>
              <a:t>Stratégie</a:t>
            </a:r>
            <a:r>
              <a:rPr lang="fr-FR" sz="2000" dirty="0" smtClean="0"/>
              <a:t> et </a:t>
            </a:r>
            <a:r>
              <a:rPr lang="fr-FR" sz="2000" b="1" dirty="0" smtClean="0"/>
              <a:t>définition </a:t>
            </a:r>
            <a:r>
              <a:rPr lang="fr-FR" sz="2000" dirty="0" smtClean="0"/>
              <a:t>des politiques de lutte contre la pauvreté</a:t>
            </a:r>
            <a:endParaRPr lang="fr-FR" sz="2000" dirty="0"/>
          </a:p>
        </p:txBody>
      </p:sp>
      <p:sp>
        <p:nvSpPr>
          <p:cNvPr id="22" name="Flèche vers le bas 8"/>
          <p:cNvSpPr/>
          <p:nvPr/>
        </p:nvSpPr>
        <p:spPr>
          <a:xfrm rot="5400000">
            <a:off x="6486811" y="2918856"/>
            <a:ext cx="1212905" cy="2236275"/>
          </a:xfrm>
          <a:prstGeom prst="rect">
            <a:avLst/>
          </a:prstGeom>
          <a:solidFill>
            <a:schemeClr val="accent4">
              <a:lumMod val="60000"/>
              <a:lumOff val="4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vert270" wrap="square" lIns="72000" tIns="72000" rIns="72000" bIns="72000" numCol="1" spcCol="1270" anchor="ctr" anchorCtr="0">
            <a:noAutofit/>
          </a:bodyPr>
          <a:lstStyle/>
          <a:p>
            <a:pPr lvl="0" algn="ctr" defTabSz="711200">
              <a:lnSpc>
                <a:spcPct val="90000"/>
              </a:lnSpc>
              <a:spcBef>
                <a:spcPct val="0"/>
              </a:spcBef>
              <a:spcAft>
                <a:spcPct val="35000"/>
              </a:spcAft>
            </a:pPr>
            <a:r>
              <a:rPr lang="fr-FR" sz="2000" b="1" dirty="0" smtClean="0"/>
              <a:t>Suivi</a:t>
            </a:r>
            <a:r>
              <a:rPr lang="fr-FR" sz="2000" dirty="0" smtClean="0">
                <a:solidFill>
                  <a:schemeClr val="tx1"/>
                </a:solidFill>
              </a:rPr>
              <a:t> des  programmes et projets de lutte contre la pauvreté</a:t>
            </a:r>
            <a:endParaRPr lang="fr-FR" sz="2000" kern="1200" dirty="0"/>
          </a:p>
        </p:txBody>
      </p:sp>
      <p:sp>
        <p:nvSpPr>
          <p:cNvPr id="25" name="Flèche vers le bas 8"/>
          <p:cNvSpPr/>
          <p:nvPr/>
        </p:nvSpPr>
        <p:spPr>
          <a:xfrm rot="5400000">
            <a:off x="1618941" y="2883137"/>
            <a:ext cx="1141467" cy="2236275"/>
          </a:xfrm>
          <a:prstGeom prst="rect">
            <a:avLst/>
          </a:prstGeom>
          <a:solidFill>
            <a:schemeClr val="accent2">
              <a:lumMod val="60000"/>
              <a:lumOff val="4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vert270" wrap="square" lIns="72000" tIns="72000" rIns="72000" bIns="72000" numCol="1" spcCol="1270" anchor="ctr" anchorCtr="0">
            <a:noAutofit/>
          </a:bodyPr>
          <a:lstStyle/>
          <a:p>
            <a:pPr lvl="0" algn="ctr" defTabSz="889000">
              <a:lnSpc>
                <a:spcPct val="90000"/>
              </a:lnSpc>
              <a:spcBef>
                <a:spcPct val="0"/>
              </a:spcBef>
              <a:spcAft>
                <a:spcPct val="35000"/>
              </a:spcAft>
            </a:pPr>
            <a:r>
              <a:rPr lang="fr-FR" sz="2000" b="1" dirty="0" smtClean="0"/>
              <a:t>Suivi-évaluation</a:t>
            </a:r>
            <a:r>
              <a:rPr lang="fr-FR" sz="2000" dirty="0" smtClean="0"/>
              <a:t> de l’INDS et des OMD</a:t>
            </a:r>
            <a:endParaRPr lang="fr-FR" sz="2000" dirty="0"/>
          </a:p>
        </p:txBody>
      </p:sp>
      <p:sp>
        <p:nvSpPr>
          <p:cNvPr id="26" name="Rectangle 2"/>
          <p:cNvSpPr>
            <a:spLocks noGrp="1" noChangeArrowheads="1"/>
          </p:cNvSpPr>
          <p:nvPr>
            <p:ph type="title"/>
          </p:nvPr>
        </p:nvSpPr>
        <p:spPr>
          <a:xfrm>
            <a:off x="1" y="0"/>
            <a:ext cx="9143999" cy="1143000"/>
          </a:xfrm>
        </p:spPr>
        <p:txBody>
          <a:bodyPr>
            <a:noAutofit/>
          </a:bodyPr>
          <a:lstStyle/>
          <a:p>
            <a:pPr marL="1066800" indent="-1066800"/>
            <a:r>
              <a:rPr lang="fr-FR" sz="3200" b="1" dirty="0" smtClean="0">
                <a:solidFill>
                  <a:schemeClr val="accent6"/>
                </a:solidFill>
              </a:rPr>
              <a:t>II. Rôle du SESN dans l’action gouvernementale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normAutofit/>
          </a:bodyPr>
          <a:lstStyle/>
          <a:p>
            <a:r>
              <a:rPr lang="fr-FR" sz="3200" b="1" dirty="0" smtClean="0">
                <a:solidFill>
                  <a:schemeClr val="accent6"/>
                </a:solidFill>
              </a:rPr>
              <a:t>III. Orientations du Plan d’Action </a:t>
            </a:r>
            <a:endParaRPr lang="fr-FR" sz="3200" dirty="0" smtClean="0">
              <a:solidFill>
                <a:schemeClr val="accent6"/>
              </a:solidFill>
            </a:endParaRPr>
          </a:p>
        </p:txBody>
      </p:sp>
      <p:sp>
        <p:nvSpPr>
          <p:cNvPr id="8195" name="Espace réservé du contenu 2"/>
          <p:cNvSpPr>
            <a:spLocks noGrp="1"/>
          </p:cNvSpPr>
          <p:nvPr>
            <p:ph idx="1"/>
          </p:nvPr>
        </p:nvSpPr>
        <p:spPr>
          <a:xfrm>
            <a:off x="755650" y="1557338"/>
            <a:ext cx="7859713" cy="4530725"/>
          </a:xfrm>
        </p:spPr>
        <p:txBody>
          <a:bodyPr/>
          <a:lstStyle/>
          <a:p>
            <a:pPr marL="541338" indent="0">
              <a:buFont typeface="Wingdings" pitchFamily="2" charset="2"/>
              <a:buNone/>
            </a:pPr>
            <a:endParaRPr lang="fr-FR" sz="2000" smtClean="0"/>
          </a:p>
          <a:p>
            <a:pPr marL="541338" indent="0">
              <a:buFont typeface="Wingdings" pitchFamily="2" charset="2"/>
              <a:buNone/>
            </a:pPr>
            <a:endParaRPr lang="fr-FR" sz="2000" smtClean="0"/>
          </a:p>
          <a:p>
            <a:pPr marL="541338" indent="0">
              <a:buFont typeface="Wingdings" pitchFamily="2" charset="2"/>
              <a:buNone/>
            </a:pPr>
            <a:endParaRPr lang="fr-FR" sz="2000" smtClean="0"/>
          </a:p>
          <a:p>
            <a:pPr marL="541338" indent="0">
              <a:buFont typeface="Wingdings" pitchFamily="2" charset="2"/>
              <a:buNone/>
            </a:pPr>
            <a:endParaRPr lang="fr-FR" sz="2000" smtClean="0"/>
          </a:p>
        </p:txBody>
      </p:sp>
      <p:sp>
        <p:nvSpPr>
          <p:cNvPr id="7172" name="Flèche droite 3"/>
          <p:cNvSpPr>
            <a:spLocks noChangeArrowheads="1"/>
          </p:cNvSpPr>
          <p:nvPr/>
        </p:nvSpPr>
        <p:spPr bwMode="auto">
          <a:xfrm>
            <a:off x="611188" y="1773238"/>
            <a:ext cx="720725" cy="484187"/>
          </a:xfrm>
          <a:prstGeom prst="rightArrow">
            <a:avLst>
              <a:gd name="adj1" fmla="val 50000"/>
              <a:gd name="adj2" fmla="val 50093"/>
            </a:avLst>
          </a:prstGeom>
          <a:solidFill>
            <a:schemeClr val="accent5"/>
          </a:solidFill>
          <a:ln w="9525" algn="ctr">
            <a:solidFill>
              <a:schemeClr val="tx1">
                <a:alpha val="57000"/>
              </a:schemeClr>
            </a:solidFill>
            <a:round/>
            <a:headEnd/>
            <a:tailEnd/>
          </a:ln>
          <a:effectLst>
            <a:outerShdw blurRad="50800" dir="12660000" sx="127000" sy="127000" algn="ctr" rotWithShape="0">
              <a:schemeClr val="tx1">
                <a:alpha val="44000"/>
              </a:schemeClr>
            </a:outerShdw>
          </a:effectLst>
        </p:spPr>
        <p:txBody>
          <a:bodyPr/>
          <a:lstStyle/>
          <a:p>
            <a:pPr>
              <a:defRPr/>
            </a:pPr>
            <a:endParaRPr lang="fr-FR"/>
          </a:p>
        </p:txBody>
      </p:sp>
      <p:sp>
        <p:nvSpPr>
          <p:cNvPr id="5" name="Arrondir un rectangle avec un coin diagonal 4"/>
          <p:cNvSpPr/>
          <p:nvPr/>
        </p:nvSpPr>
        <p:spPr bwMode="auto">
          <a:xfrm>
            <a:off x="1476375" y="1628775"/>
            <a:ext cx="7416800" cy="792163"/>
          </a:xfrm>
          <a:prstGeom prst="round2Diag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marL="361950" algn="just">
              <a:defRPr/>
            </a:pPr>
            <a:r>
              <a:rPr lang="fr-FR" b="1" dirty="0"/>
              <a:t>Poursuite des efforts et actions de lutte contre la pauvreté </a:t>
            </a:r>
            <a:r>
              <a:rPr lang="fr-FR" b="1" dirty="0" smtClean="0"/>
              <a:t>soutenue </a:t>
            </a:r>
            <a:r>
              <a:rPr lang="fr-FR" b="1" dirty="0"/>
              <a:t>que le gouvernement a engagé depuis 2008 </a:t>
            </a:r>
          </a:p>
        </p:txBody>
      </p:sp>
      <p:sp>
        <p:nvSpPr>
          <p:cNvPr id="7174" name="Flèche droite 5"/>
          <p:cNvSpPr>
            <a:spLocks noChangeArrowheads="1"/>
          </p:cNvSpPr>
          <p:nvPr/>
        </p:nvSpPr>
        <p:spPr bwMode="auto">
          <a:xfrm>
            <a:off x="611188" y="2708275"/>
            <a:ext cx="720725" cy="485775"/>
          </a:xfrm>
          <a:prstGeom prst="rightArrow">
            <a:avLst>
              <a:gd name="adj1" fmla="val 50000"/>
              <a:gd name="adj2" fmla="val 49929"/>
            </a:avLst>
          </a:prstGeom>
          <a:solidFill>
            <a:srgbClr val="00B0F0"/>
          </a:solidFill>
          <a:ln w="9525" algn="ctr">
            <a:solidFill>
              <a:schemeClr val="tx1"/>
            </a:solidFill>
            <a:round/>
            <a:headEnd/>
            <a:tailEnd/>
          </a:ln>
          <a:effectLst>
            <a:outerShdw dir="5400000" sx="124000" sy="124000" algn="ctr" rotWithShape="0">
              <a:srgbClr val="000000">
                <a:alpha val="45000"/>
              </a:srgbClr>
            </a:outerShdw>
          </a:effectLst>
        </p:spPr>
        <p:txBody>
          <a:bodyPr/>
          <a:lstStyle/>
          <a:p>
            <a:pPr>
              <a:defRPr/>
            </a:pPr>
            <a:endParaRPr lang="fr-FR"/>
          </a:p>
        </p:txBody>
      </p:sp>
      <p:sp>
        <p:nvSpPr>
          <p:cNvPr id="7" name="Arrondir un rectangle avec un coin diagonal 6"/>
          <p:cNvSpPr/>
          <p:nvPr/>
        </p:nvSpPr>
        <p:spPr bwMode="auto">
          <a:xfrm>
            <a:off x="1476375" y="2565400"/>
            <a:ext cx="7416800" cy="1008063"/>
          </a:xfrm>
          <a:prstGeom prst="round2DiagRect">
            <a:avLst/>
          </a:prstGeom>
          <a:solidFill>
            <a:srgbClr val="00B0F0"/>
          </a:solidFill>
          <a:ln w="9525" cap="flat" cmpd="sng" algn="ctr">
            <a:solidFill>
              <a:schemeClr val="tx1"/>
            </a:solidFill>
            <a:prstDash val="solid"/>
            <a:round/>
            <a:headEnd type="none" w="med" len="med"/>
            <a:tailEnd type="none" w="med" len="med"/>
          </a:ln>
          <a:effectLst/>
        </p:spPr>
        <p:txBody>
          <a:bodyPr/>
          <a:lstStyle/>
          <a:p>
            <a:pPr marL="361950" algn="just">
              <a:defRPr/>
            </a:pPr>
            <a:r>
              <a:rPr lang="fr-FR" b="1" dirty="0"/>
              <a:t>Renforcement du développement social et de la lutte contre la pauvreté extrême en apportant l’assistance nécessaire aux groupes vulnérables ou à </a:t>
            </a:r>
            <a:r>
              <a:rPr lang="fr-FR" b="1" dirty="0" smtClean="0"/>
              <a:t>problèmes</a:t>
            </a:r>
            <a:endParaRPr lang="fr-FR" b="1" dirty="0"/>
          </a:p>
          <a:p>
            <a:pPr marL="361950" algn="l">
              <a:defRPr/>
            </a:pPr>
            <a:endParaRPr lang="fr-FR" dirty="0"/>
          </a:p>
        </p:txBody>
      </p:sp>
      <p:sp>
        <p:nvSpPr>
          <p:cNvPr id="7176" name="Flèche droite 7"/>
          <p:cNvSpPr>
            <a:spLocks noChangeArrowheads="1"/>
          </p:cNvSpPr>
          <p:nvPr/>
        </p:nvSpPr>
        <p:spPr bwMode="auto">
          <a:xfrm>
            <a:off x="611188" y="3860800"/>
            <a:ext cx="762000" cy="484188"/>
          </a:xfrm>
          <a:prstGeom prst="rightArrow">
            <a:avLst>
              <a:gd name="adj1" fmla="val 50000"/>
              <a:gd name="adj2" fmla="val 50018"/>
            </a:avLst>
          </a:prstGeom>
          <a:solidFill>
            <a:schemeClr val="accent6">
              <a:lumMod val="20000"/>
              <a:lumOff val="80000"/>
            </a:schemeClr>
          </a:solidFill>
          <a:ln w="9525" algn="ctr">
            <a:solidFill>
              <a:schemeClr val="tx1"/>
            </a:solidFill>
            <a:round/>
            <a:headEnd/>
            <a:tailEnd/>
          </a:ln>
          <a:effectLst>
            <a:outerShdw blurRad="50800" dir="5640000" sx="120000" sy="120000" algn="ctr" rotWithShape="0">
              <a:srgbClr val="000000">
                <a:alpha val="35000"/>
              </a:srgbClr>
            </a:outerShdw>
          </a:effectLst>
        </p:spPr>
        <p:txBody>
          <a:bodyPr/>
          <a:lstStyle/>
          <a:p>
            <a:pPr>
              <a:defRPr/>
            </a:pPr>
            <a:endParaRPr lang="fr-FR"/>
          </a:p>
        </p:txBody>
      </p:sp>
      <p:sp>
        <p:nvSpPr>
          <p:cNvPr id="9" name="Arrondir un rectangle avec un coin diagonal 8"/>
          <p:cNvSpPr/>
          <p:nvPr/>
        </p:nvSpPr>
        <p:spPr bwMode="auto">
          <a:xfrm>
            <a:off x="1476375" y="3716338"/>
            <a:ext cx="7416800" cy="865187"/>
          </a:xfrm>
          <a:prstGeom prst="round2Diag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361950" algn="just">
              <a:defRPr/>
            </a:pPr>
            <a:r>
              <a:rPr lang="fr-FR" b="1" dirty="0"/>
              <a:t>Importance particulière à l’employabilité des jeunes qui sont confrontés au chômage endémique</a:t>
            </a:r>
          </a:p>
          <a:p>
            <a:pPr marL="361950" algn="l">
              <a:defRPr/>
            </a:pPr>
            <a:endParaRPr lang="fr-FR" dirty="0"/>
          </a:p>
        </p:txBody>
      </p:sp>
      <p:sp>
        <p:nvSpPr>
          <p:cNvPr id="7178" name="Flèche droite 9"/>
          <p:cNvSpPr>
            <a:spLocks noChangeArrowheads="1"/>
          </p:cNvSpPr>
          <p:nvPr/>
        </p:nvSpPr>
        <p:spPr bwMode="auto">
          <a:xfrm>
            <a:off x="611188" y="5084763"/>
            <a:ext cx="762000" cy="485775"/>
          </a:xfrm>
          <a:prstGeom prst="rightArrow">
            <a:avLst>
              <a:gd name="adj1" fmla="val 50000"/>
              <a:gd name="adj2" fmla="val 49855"/>
            </a:avLst>
          </a:prstGeom>
          <a:solidFill>
            <a:srgbClr val="92D050"/>
          </a:solidFill>
          <a:ln w="9525" algn="ctr">
            <a:solidFill>
              <a:schemeClr val="tx1"/>
            </a:solidFill>
            <a:round/>
            <a:headEnd/>
            <a:tailEnd/>
          </a:ln>
          <a:effectLst>
            <a:outerShdw blurRad="50800" dir="7740000" sx="114000" sy="114000" algn="ctr" rotWithShape="0">
              <a:schemeClr val="tx1">
                <a:alpha val="41000"/>
              </a:schemeClr>
            </a:outerShdw>
          </a:effectLst>
        </p:spPr>
        <p:txBody>
          <a:bodyPr/>
          <a:lstStyle/>
          <a:p>
            <a:pPr>
              <a:defRPr/>
            </a:pPr>
            <a:endParaRPr lang="fr-FR"/>
          </a:p>
        </p:txBody>
      </p:sp>
      <p:sp>
        <p:nvSpPr>
          <p:cNvPr id="11" name="Arrondir un rectangle avec un coin diagonal 10"/>
          <p:cNvSpPr/>
          <p:nvPr/>
        </p:nvSpPr>
        <p:spPr bwMode="auto">
          <a:xfrm>
            <a:off x="1476375" y="4724400"/>
            <a:ext cx="7416800" cy="1441450"/>
          </a:xfrm>
          <a:prstGeom prst="round2DiagRect">
            <a:avLst/>
          </a:prstGeom>
          <a:solidFill>
            <a:srgbClr val="92D050"/>
          </a:solidFill>
          <a:ln w="9525" cap="flat" cmpd="sng" algn="ctr">
            <a:solidFill>
              <a:schemeClr val="tx1"/>
            </a:solidFill>
            <a:prstDash val="solid"/>
            <a:round/>
            <a:headEnd type="none" w="med" len="med"/>
            <a:tailEnd type="none" w="med" len="med"/>
          </a:ln>
          <a:effectLst/>
        </p:spPr>
        <p:txBody>
          <a:bodyPr/>
          <a:lstStyle/>
          <a:p>
            <a:pPr marL="361950" algn="just">
              <a:defRPr/>
            </a:pPr>
            <a:r>
              <a:rPr lang="fr-FR" b="1" dirty="0"/>
              <a:t>Renforcement et Complémentarité des actions du Gouvernement: travail interinstitutionnel ou inter-</a:t>
            </a:r>
            <a:r>
              <a:rPr lang="fr-FR" b="1" dirty="0" err="1"/>
              <a:t>ministérieI</a:t>
            </a:r>
            <a:r>
              <a:rPr lang="fr-FR" b="1" dirty="0"/>
              <a:t>; Capacités des institutions nationales; Réponse aux zones et populations les touchées par la pauvreté par une approche transversale et territoriale </a:t>
            </a:r>
          </a:p>
          <a:p>
            <a:pPr marL="361950" algn="l">
              <a:defRPr/>
            </a:pP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a:xfrm>
            <a:off x="250825" y="188913"/>
            <a:ext cx="8713788" cy="777875"/>
          </a:xfrm>
        </p:spPr>
        <p:txBody>
          <a:bodyPr/>
          <a:lstStyle/>
          <a:p>
            <a:pPr eaLnBrk="1" hangingPunct="1"/>
            <a:r>
              <a:rPr lang="fr-FR" sz="2800" b="1" dirty="0" smtClean="0">
                <a:solidFill>
                  <a:schemeClr val="accent6"/>
                </a:solidFill>
              </a:rPr>
              <a:t>V. Les Fonctions de Suivi-Evaluation de l’INDS</a:t>
            </a:r>
            <a:endParaRPr lang="fr-FR" sz="2800" dirty="0" smtClean="0">
              <a:solidFill>
                <a:schemeClr val="accent6"/>
              </a:solidFill>
            </a:endParaRPr>
          </a:p>
        </p:txBody>
      </p:sp>
      <p:sp>
        <p:nvSpPr>
          <p:cNvPr id="3" name="Espace réservé du contenu 2"/>
          <p:cNvSpPr>
            <a:spLocks noGrp="1"/>
          </p:cNvSpPr>
          <p:nvPr>
            <p:ph sz="half" idx="1"/>
          </p:nvPr>
        </p:nvSpPr>
        <p:spPr>
          <a:xfrm>
            <a:off x="250825" y="1125538"/>
            <a:ext cx="4244975" cy="5327650"/>
          </a:xfrm>
          <a:solidFill>
            <a:schemeClr val="tx2">
              <a:lumMod val="20000"/>
              <a:lumOff val="80000"/>
            </a:schemeClr>
          </a:solidFill>
        </p:spPr>
        <p:txBody>
          <a:bodyPr>
            <a:normAutofit fontScale="47500" lnSpcReduction="20000"/>
          </a:bodyPr>
          <a:lstStyle/>
          <a:p>
            <a:pPr marL="0" indent="0" algn="just" eaLnBrk="1" fontAlgn="auto" hangingPunct="1">
              <a:spcAft>
                <a:spcPts val="0"/>
              </a:spcAft>
              <a:buFont typeface="Arial" pitchFamily="34" charset="0"/>
              <a:buNone/>
              <a:defRPr/>
            </a:pPr>
            <a:r>
              <a:rPr lang="fr-FR" sz="4200" dirty="0" smtClean="0">
                <a:solidFill>
                  <a:schemeClr val="tx2"/>
                </a:solidFill>
              </a:rPr>
              <a:t>Plusieurs </a:t>
            </a:r>
            <a:r>
              <a:rPr lang="fr-FR" sz="4200" b="1" dirty="0" smtClean="0">
                <a:solidFill>
                  <a:schemeClr val="tx2"/>
                </a:solidFill>
              </a:rPr>
              <a:t>atouts</a:t>
            </a:r>
            <a:r>
              <a:rPr lang="fr-FR" sz="4200" dirty="0" smtClean="0">
                <a:solidFill>
                  <a:schemeClr val="tx2"/>
                </a:solidFill>
              </a:rPr>
              <a:t> de l’INDS pour être opérationnel et réussir par rapport au contexte antérieur du DSRP 2004-2006 </a:t>
            </a:r>
          </a:p>
          <a:p>
            <a:pPr algn="just" eaLnBrk="1" fontAlgn="auto" hangingPunct="1">
              <a:spcAft>
                <a:spcPts val="0"/>
              </a:spcAft>
              <a:buFont typeface="Arial" pitchFamily="34" charset="0"/>
              <a:buChar char="•"/>
              <a:defRPr/>
            </a:pPr>
            <a:endParaRPr lang="fr-FR" sz="3300" i="1" dirty="0" smtClean="0">
              <a:solidFill>
                <a:schemeClr val="tx2"/>
              </a:solidFill>
            </a:endParaRPr>
          </a:p>
          <a:p>
            <a:pPr algn="just" eaLnBrk="1" fontAlgn="auto" hangingPunct="1">
              <a:spcAft>
                <a:spcPts val="0"/>
              </a:spcAft>
              <a:buFont typeface="Arial" pitchFamily="34" charset="0"/>
              <a:buChar char="•"/>
              <a:defRPr/>
            </a:pPr>
            <a:r>
              <a:rPr lang="fr-FR" sz="4000" dirty="0" smtClean="0">
                <a:solidFill>
                  <a:schemeClr val="tx2"/>
                </a:solidFill>
              </a:rPr>
              <a:t>Stratégie proprement nationale ; </a:t>
            </a:r>
          </a:p>
          <a:p>
            <a:pPr algn="just" eaLnBrk="1" fontAlgn="auto" hangingPunct="1">
              <a:spcAft>
                <a:spcPts val="0"/>
              </a:spcAft>
              <a:buFont typeface="Arial" pitchFamily="34" charset="0"/>
              <a:buChar char="•"/>
              <a:defRPr/>
            </a:pPr>
            <a:r>
              <a:rPr lang="fr-FR" sz="4000" dirty="0" smtClean="0">
                <a:solidFill>
                  <a:schemeClr val="tx2"/>
                </a:solidFill>
              </a:rPr>
              <a:t>Dispositif institutionnel de mise en œuvre et de S&amp;E donnant clairement à la Primature la responsabilité du pilotage du processus;</a:t>
            </a:r>
          </a:p>
          <a:p>
            <a:pPr algn="just" eaLnBrk="1" fontAlgn="auto" hangingPunct="1">
              <a:spcAft>
                <a:spcPts val="0"/>
              </a:spcAft>
              <a:buFont typeface="Arial" pitchFamily="34" charset="0"/>
              <a:buChar char="•"/>
              <a:defRPr/>
            </a:pPr>
            <a:r>
              <a:rPr lang="fr-FR" sz="4000" dirty="0" smtClean="0">
                <a:solidFill>
                  <a:schemeClr val="tx2"/>
                </a:solidFill>
              </a:rPr>
              <a:t>Un SESN est crée pour coordonner la mise en œuvre et le S&amp;E de l’INDS ; </a:t>
            </a:r>
          </a:p>
          <a:p>
            <a:pPr algn="just" eaLnBrk="1" fontAlgn="auto" hangingPunct="1">
              <a:spcAft>
                <a:spcPts val="0"/>
              </a:spcAft>
              <a:buFont typeface="Arial" pitchFamily="34" charset="0"/>
              <a:buChar char="•"/>
              <a:defRPr/>
            </a:pPr>
            <a:r>
              <a:rPr lang="fr-FR" sz="4000" dirty="0" smtClean="0">
                <a:solidFill>
                  <a:schemeClr val="tx2"/>
                </a:solidFill>
              </a:rPr>
              <a:t>Des plans d’actions sectoriels sont disponibles ; </a:t>
            </a:r>
          </a:p>
          <a:p>
            <a:pPr algn="just" eaLnBrk="1" fontAlgn="auto" hangingPunct="1">
              <a:spcAft>
                <a:spcPts val="0"/>
              </a:spcAft>
              <a:buFont typeface="Arial" pitchFamily="34" charset="0"/>
              <a:buChar char="•"/>
              <a:defRPr/>
            </a:pPr>
            <a:r>
              <a:rPr lang="fr-FR" sz="4000" dirty="0" smtClean="0">
                <a:solidFill>
                  <a:schemeClr val="tx2"/>
                </a:solidFill>
              </a:rPr>
              <a:t>Préparation de l’INDS sur une base nettement plus participative;</a:t>
            </a:r>
          </a:p>
          <a:p>
            <a:pPr algn="just" eaLnBrk="1" fontAlgn="auto" hangingPunct="1">
              <a:spcAft>
                <a:spcPts val="0"/>
              </a:spcAft>
              <a:buFont typeface="Arial" pitchFamily="34" charset="0"/>
              <a:buChar char="•"/>
              <a:defRPr/>
            </a:pPr>
            <a:r>
              <a:rPr lang="fr-FR" sz="4000" dirty="0" smtClean="0">
                <a:solidFill>
                  <a:schemeClr val="tx2"/>
                </a:solidFill>
              </a:rPr>
              <a:t>L’ADDS – qui renforce et complète l’action des différents ministères avec une approche transversale et territoriale, est crée et mis en place.</a:t>
            </a:r>
          </a:p>
          <a:p>
            <a:pPr eaLnBrk="1" hangingPunct="1">
              <a:defRPr/>
            </a:pPr>
            <a:endParaRPr lang="fr-FR" dirty="0"/>
          </a:p>
        </p:txBody>
      </p:sp>
      <p:sp>
        <p:nvSpPr>
          <p:cNvPr id="4" name="Espace réservé du contenu 3"/>
          <p:cNvSpPr>
            <a:spLocks noGrp="1"/>
          </p:cNvSpPr>
          <p:nvPr>
            <p:ph sz="half" idx="2"/>
          </p:nvPr>
        </p:nvSpPr>
        <p:spPr>
          <a:xfrm>
            <a:off x="4643438" y="1125538"/>
            <a:ext cx="4316412" cy="5256212"/>
          </a:xfrm>
          <a:solidFill>
            <a:schemeClr val="accent6">
              <a:lumMod val="20000"/>
              <a:lumOff val="80000"/>
            </a:schemeClr>
          </a:solidFill>
        </p:spPr>
        <p:txBody>
          <a:bodyPr>
            <a:normAutofit fontScale="47500" lnSpcReduction="20000"/>
          </a:bodyPr>
          <a:lstStyle/>
          <a:p>
            <a:pPr marL="0" indent="0" eaLnBrk="1" fontAlgn="auto" hangingPunct="1">
              <a:lnSpc>
                <a:spcPct val="120000"/>
              </a:lnSpc>
              <a:spcBef>
                <a:spcPts val="0"/>
              </a:spcBef>
              <a:spcAft>
                <a:spcPts val="0"/>
              </a:spcAft>
              <a:buFont typeface="Arial" pitchFamily="34" charset="0"/>
              <a:buNone/>
              <a:defRPr/>
            </a:pPr>
            <a:r>
              <a:rPr lang="fr-FR" sz="4200" dirty="0" smtClean="0">
                <a:solidFill>
                  <a:schemeClr val="tx2"/>
                </a:solidFill>
              </a:rPr>
              <a:t>Toutefois, d’importantes </a:t>
            </a:r>
            <a:r>
              <a:rPr lang="fr-FR" sz="4200" b="1" dirty="0" smtClean="0">
                <a:solidFill>
                  <a:schemeClr val="tx2"/>
                </a:solidFill>
              </a:rPr>
              <a:t>faiblesses </a:t>
            </a:r>
            <a:r>
              <a:rPr lang="fr-FR" sz="4200" dirty="0" smtClean="0">
                <a:solidFill>
                  <a:schemeClr val="tx2"/>
                </a:solidFill>
              </a:rPr>
              <a:t>ont apparu</a:t>
            </a:r>
            <a:r>
              <a:rPr lang="fr-FR" sz="2900" dirty="0" smtClean="0">
                <a:solidFill>
                  <a:schemeClr val="tx2"/>
                </a:solidFill>
              </a:rPr>
              <a:t>, </a:t>
            </a:r>
          </a:p>
          <a:p>
            <a:pPr eaLnBrk="1" fontAlgn="auto" hangingPunct="1">
              <a:lnSpc>
                <a:spcPct val="120000"/>
              </a:lnSpc>
              <a:spcBef>
                <a:spcPts val="0"/>
              </a:spcBef>
              <a:spcAft>
                <a:spcPts val="0"/>
              </a:spcAft>
              <a:buFont typeface="Arial" pitchFamily="34" charset="0"/>
              <a:buNone/>
              <a:defRPr/>
            </a:pPr>
            <a:r>
              <a:rPr lang="fr-FR" dirty="0" smtClean="0">
                <a:solidFill>
                  <a:schemeClr val="tx2"/>
                </a:solidFill>
              </a:rPr>
              <a:t> </a:t>
            </a:r>
          </a:p>
          <a:p>
            <a:pPr marL="180975" indent="-180975" algn="just" eaLnBrk="1" fontAlgn="auto" hangingPunct="1">
              <a:lnSpc>
                <a:spcPct val="120000"/>
              </a:lnSpc>
              <a:spcBef>
                <a:spcPts val="0"/>
              </a:spcBef>
              <a:spcAft>
                <a:spcPts val="0"/>
              </a:spcAft>
              <a:buFont typeface="Arial" pitchFamily="34" charset="0"/>
              <a:buChar char="•"/>
              <a:defRPr/>
            </a:pPr>
            <a:r>
              <a:rPr lang="fr-FR" sz="4000" dirty="0" smtClean="0">
                <a:solidFill>
                  <a:schemeClr val="tx2"/>
                </a:solidFill>
              </a:rPr>
              <a:t>Faibles Capacités </a:t>
            </a:r>
            <a:r>
              <a:rPr lang="fr-CA" sz="4000" dirty="0" smtClean="0">
                <a:solidFill>
                  <a:schemeClr val="tx2"/>
                </a:solidFill>
              </a:rPr>
              <a:t>de programmation et S&amp;E</a:t>
            </a:r>
          </a:p>
          <a:p>
            <a:pPr marL="180975" indent="-180975" algn="just" eaLnBrk="1" fontAlgn="auto" hangingPunct="1">
              <a:lnSpc>
                <a:spcPct val="120000"/>
              </a:lnSpc>
              <a:spcBef>
                <a:spcPts val="0"/>
              </a:spcBef>
              <a:spcAft>
                <a:spcPts val="0"/>
              </a:spcAft>
              <a:buFont typeface="Arial" pitchFamily="34" charset="0"/>
              <a:buChar char="•"/>
              <a:defRPr/>
            </a:pPr>
            <a:r>
              <a:rPr lang="fr-FR" sz="4000" dirty="0" smtClean="0">
                <a:solidFill>
                  <a:schemeClr val="tx2"/>
                </a:solidFill>
              </a:rPr>
              <a:t>Outil statistique faiblement développé</a:t>
            </a:r>
          </a:p>
          <a:p>
            <a:pPr marL="180975" indent="-180975" algn="just" eaLnBrk="1" fontAlgn="auto" hangingPunct="1">
              <a:lnSpc>
                <a:spcPct val="120000"/>
              </a:lnSpc>
              <a:spcBef>
                <a:spcPts val="0"/>
              </a:spcBef>
              <a:spcAft>
                <a:spcPts val="0"/>
              </a:spcAft>
              <a:buFont typeface="Arial" pitchFamily="34" charset="0"/>
              <a:buChar char="•"/>
              <a:defRPr/>
            </a:pPr>
            <a:r>
              <a:rPr lang="fr-FR" sz="4000" dirty="0" smtClean="0">
                <a:solidFill>
                  <a:schemeClr val="tx2"/>
                </a:solidFill>
              </a:rPr>
              <a:t>Absence de CBMT et de CDMT, </a:t>
            </a:r>
          </a:p>
          <a:p>
            <a:pPr marL="180975" indent="-180975" eaLnBrk="1" fontAlgn="auto" hangingPunct="1">
              <a:lnSpc>
                <a:spcPct val="120000"/>
              </a:lnSpc>
              <a:spcBef>
                <a:spcPts val="0"/>
              </a:spcBef>
              <a:spcAft>
                <a:spcPts val="0"/>
              </a:spcAft>
              <a:buFont typeface="Arial" pitchFamily="34" charset="0"/>
              <a:buChar char="•"/>
              <a:defRPr/>
            </a:pPr>
            <a:r>
              <a:rPr lang="fr-FR" sz="4000" dirty="0" smtClean="0">
                <a:solidFill>
                  <a:schemeClr val="tx2"/>
                </a:solidFill>
              </a:rPr>
              <a:t>Absence d’une culture de S&amp;E et Vision encore erronée du S&amp;E, perçu comme un outil de contrôle;</a:t>
            </a:r>
          </a:p>
          <a:p>
            <a:pPr marL="180975" indent="-180975" eaLnBrk="1" fontAlgn="auto" hangingPunct="1">
              <a:lnSpc>
                <a:spcPct val="120000"/>
              </a:lnSpc>
              <a:spcBef>
                <a:spcPts val="0"/>
              </a:spcBef>
              <a:spcAft>
                <a:spcPts val="0"/>
              </a:spcAft>
              <a:buFont typeface="Arial" pitchFamily="34" charset="0"/>
              <a:buChar char="•"/>
              <a:defRPr/>
            </a:pPr>
            <a:r>
              <a:rPr lang="fr-CA" sz="4000" dirty="0" smtClean="0">
                <a:solidFill>
                  <a:schemeClr val="tx2"/>
                </a:solidFill>
              </a:rPr>
              <a:t>Culture de l’évaluation absente au sein de l’administration publique;</a:t>
            </a:r>
            <a:endParaRPr lang="fr-FR" sz="4000" dirty="0" smtClean="0">
              <a:solidFill>
                <a:schemeClr val="tx2"/>
              </a:solidFill>
            </a:endParaRPr>
          </a:p>
          <a:p>
            <a:pPr marL="180975" indent="-180975" eaLnBrk="1" fontAlgn="auto" hangingPunct="1">
              <a:lnSpc>
                <a:spcPct val="120000"/>
              </a:lnSpc>
              <a:spcBef>
                <a:spcPts val="0"/>
              </a:spcBef>
              <a:spcAft>
                <a:spcPts val="0"/>
              </a:spcAft>
              <a:buFont typeface="Arial" pitchFamily="34" charset="0"/>
              <a:buChar char="•"/>
              <a:defRPr/>
            </a:pPr>
            <a:r>
              <a:rPr lang="fr-FR" sz="4000" dirty="0" smtClean="0">
                <a:solidFill>
                  <a:schemeClr val="tx2"/>
                </a:solidFill>
              </a:rPr>
              <a:t>Inexistence d’un mécanisme de concertation régulière, entre le GVT et les PTF, autour des résultats des politiques publiques</a:t>
            </a:r>
            <a:r>
              <a:rPr lang="fr-FR" sz="4000" dirty="0" smtClean="0"/>
              <a:t>.</a:t>
            </a:r>
          </a:p>
          <a:p>
            <a:pPr eaLnBrk="1" hangingPunct="1">
              <a:defRPr/>
            </a:pPr>
            <a:endParaRPr lang="fr-FR" sz="4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p:txBody>
          <a:bodyPr/>
          <a:lstStyle/>
          <a:p>
            <a:r>
              <a:rPr lang="fr-FR" sz="3000" b="1" dirty="0" smtClean="0">
                <a:solidFill>
                  <a:schemeClr val="accent6"/>
                </a:solidFill>
              </a:rPr>
              <a:t>V. Architecture et dispositif de Suivi-Evaluation de l’INDS</a:t>
            </a:r>
            <a:endParaRPr lang="fr-FR" sz="3000" dirty="0" smtClean="0">
              <a:solidFill>
                <a:schemeClr val="accent6"/>
              </a:solidFill>
            </a:endParaRPr>
          </a:p>
        </p:txBody>
      </p:sp>
      <p:graphicFrame>
        <p:nvGraphicFramePr>
          <p:cNvPr id="4" name="Espace réservé du contenu 3"/>
          <p:cNvGraphicFramePr>
            <a:graphicFrameLocks noGrp="1"/>
          </p:cNvGraphicFramePr>
          <p:nvPr>
            <p:ph sz="half" idx="2"/>
          </p:nvPr>
        </p:nvGraphicFramePr>
        <p:xfrm>
          <a:off x="611560" y="1928802"/>
          <a:ext cx="8246720" cy="4714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Connecteur droit avec flèche 7"/>
          <p:cNvCxnSpPr/>
          <p:nvPr/>
        </p:nvCxnSpPr>
        <p:spPr>
          <a:xfrm rot="5400000">
            <a:off x="4429918" y="3499644"/>
            <a:ext cx="571504" cy="158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5400000">
            <a:off x="5429256" y="3500438"/>
            <a:ext cx="500066" cy="35719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16200000" flipH="1">
            <a:off x="3500430" y="3643314"/>
            <a:ext cx="500066" cy="35719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3286116" y="4429132"/>
            <a:ext cx="714380" cy="7143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V="1">
            <a:off x="5643570" y="4286256"/>
            <a:ext cx="714380" cy="7143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5400000">
            <a:off x="4501356" y="5071280"/>
            <a:ext cx="571504" cy="158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5500694" y="4714884"/>
            <a:ext cx="500066" cy="42862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rot="5400000">
            <a:off x="3679025" y="4750603"/>
            <a:ext cx="500066" cy="42862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7544" y="0"/>
            <a:ext cx="8229600" cy="1143000"/>
          </a:xfrm>
        </p:spPr>
        <p:txBody>
          <a:bodyPr/>
          <a:lstStyle/>
          <a:p>
            <a:pPr marL="541338" indent="-541338" eaLnBrk="1" hangingPunct="1"/>
            <a:r>
              <a:rPr lang="fr-FR" sz="3400" b="1" dirty="0" smtClean="0">
                <a:solidFill>
                  <a:schemeClr val="accent6"/>
                </a:solidFill>
              </a:rPr>
              <a:t>VI. Les Défis du SESN pour 2012-2016</a:t>
            </a:r>
          </a:p>
        </p:txBody>
      </p:sp>
      <p:sp>
        <p:nvSpPr>
          <p:cNvPr id="6" name="Espace réservé du texte 5"/>
          <p:cNvSpPr>
            <a:spLocks noGrp="1"/>
          </p:cNvSpPr>
          <p:nvPr>
            <p:ph type="body" idx="1"/>
          </p:nvPr>
        </p:nvSpPr>
        <p:spPr>
          <a:xfrm>
            <a:off x="9756775" y="981075"/>
            <a:ext cx="8435975" cy="792163"/>
          </a:xfrm>
        </p:spPr>
        <p:txBody>
          <a:bodyPr rtlCol="0">
            <a:normAutofit/>
          </a:bodyPr>
          <a:lstStyle/>
          <a:p>
            <a:pPr eaLnBrk="1" fontAlgn="auto" hangingPunct="1">
              <a:spcAft>
                <a:spcPts val="0"/>
              </a:spcAft>
              <a:buFont typeface="Arial" pitchFamily="34" charset="0"/>
              <a:buNone/>
              <a:defRPr/>
            </a:pPr>
            <a:endParaRPr lang="fr-FR" dirty="0" smtClean="0">
              <a:solidFill>
                <a:schemeClr val="accent4">
                  <a:lumMod val="75000"/>
                  <a:lumOff val="25000"/>
                </a:schemeClr>
              </a:solidFill>
              <a:cs typeface="Times New Roman" pitchFamily="18" charset="0"/>
            </a:endParaRPr>
          </a:p>
          <a:p>
            <a:pPr eaLnBrk="1" fontAlgn="auto" hangingPunct="1">
              <a:spcAft>
                <a:spcPts val="0"/>
              </a:spcAft>
              <a:buFont typeface="Arial" pitchFamily="34" charset="0"/>
              <a:buNone/>
              <a:defRPr/>
            </a:pPr>
            <a:endParaRPr lang="fr-FR" sz="8000" cap="small" dirty="0" smtClean="0">
              <a:solidFill>
                <a:srgbClr val="FF0000"/>
              </a:solidFill>
              <a:cs typeface="Times New Roman" pitchFamily="18" charset="0"/>
            </a:endParaRPr>
          </a:p>
          <a:p>
            <a:pPr eaLnBrk="1" fontAlgn="auto" hangingPunct="1">
              <a:spcAft>
                <a:spcPts val="0"/>
              </a:spcAft>
              <a:buFont typeface="Arial" pitchFamily="34" charset="0"/>
              <a:buNone/>
              <a:defRPr/>
            </a:pPr>
            <a:endParaRPr lang="fr-FR" sz="8000" cap="small" dirty="0" smtClean="0">
              <a:solidFill>
                <a:srgbClr val="FF0000"/>
              </a:solidFill>
              <a:cs typeface="Times New Roman" pitchFamily="18" charset="0"/>
            </a:endParaRPr>
          </a:p>
          <a:p>
            <a:pPr eaLnBrk="1" fontAlgn="auto" hangingPunct="1">
              <a:spcAft>
                <a:spcPts val="0"/>
              </a:spcAft>
              <a:buFont typeface="Arial" pitchFamily="34" charset="0"/>
              <a:buNone/>
              <a:defRPr/>
            </a:pPr>
            <a:endParaRPr lang="fr-FR" sz="8000" cap="small" dirty="0" smtClean="0">
              <a:solidFill>
                <a:srgbClr val="FF0000"/>
              </a:solidFill>
              <a:cs typeface="Times New Roman" pitchFamily="18" charset="0"/>
            </a:endParaRPr>
          </a:p>
          <a:p>
            <a:pPr eaLnBrk="1" fontAlgn="auto" hangingPunct="1">
              <a:spcAft>
                <a:spcPts val="0"/>
              </a:spcAft>
              <a:buFont typeface="Arial" pitchFamily="34" charset="0"/>
              <a:buNone/>
              <a:defRPr/>
            </a:pPr>
            <a:endParaRPr lang="fr-FR" sz="8000" cap="small" dirty="0" smtClean="0">
              <a:solidFill>
                <a:srgbClr val="FF0000"/>
              </a:solidFill>
              <a:cs typeface="Times New Roman" pitchFamily="18" charset="0"/>
            </a:endParaRPr>
          </a:p>
          <a:p>
            <a:pPr eaLnBrk="1" fontAlgn="auto" hangingPunct="1">
              <a:lnSpc>
                <a:spcPct val="120000"/>
              </a:lnSpc>
              <a:spcBef>
                <a:spcPts val="0"/>
              </a:spcBef>
              <a:spcAft>
                <a:spcPts val="0"/>
              </a:spcAft>
              <a:buFont typeface="Arial" pitchFamily="34" charset="0"/>
              <a:buNone/>
              <a:defRPr/>
            </a:pPr>
            <a:endParaRPr lang="fr-FR" dirty="0"/>
          </a:p>
        </p:txBody>
      </p:sp>
      <p:sp>
        <p:nvSpPr>
          <p:cNvPr id="12292" name="Espace réservé du contenu 6"/>
          <p:cNvSpPr>
            <a:spLocks noGrp="1"/>
          </p:cNvSpPr>
          <p:nvPr>
            <p:ph sz="half" idx="2"/>
          </p:nvPr>
        </p:nvSpPr>
        <p:spPr>
          <a:xfrm>
            <a:off x="323528" y="1052736"/>
            <a:ext cx="8496300" cy="5472113"/>
          </a:xfrm>
          <a:noFill/>
          <a:ln>
            <a:solidFill>
              <a:schemeClr val="accent1"/>
            </a:solidFill>
          </a:ln>
        </p:spPr>
        <p:txBody>
          <a:bodyPr>
            <a:normAutofit/>
          </a:bodyPr>
          <a:lstStyle/>
          <a:p>
            <a:pPr marL="0" indent="180975" algn="just" eaLnBrk="1" hangingPunct="1">
              <a:lnSpc>
                <a:spcPct val="80000"/>
              </a:lnSpc>
              <a:spcBef>
                <a:spcPct val="0"/>
              </a:spcBef>
              <a:buFont typeface="Wingdings" pitchFamily="2" charset="2"/>
              <a:buNone/>
            </a:pPr>
            <a:endParaRPr lang="fr-FR" sz="1700" b="1" dirty="0" smtClean="0">
              <a:solidFill>
                <a:srgbClr val="000099"/>
              </a:solidFill>
              <a:latin typeface="Tw Cen MT" pitchFamily="34" charset="0"/>
              <a:cs typeface="Times New Roman" pitchFamily="18" charset="0"/>
            </a:endParaRPr>
          </a:p>
          <a:p>
            <a:pPr marL="0" indent="180975" algn="just" eaLnBrk="1" hangingPunct="1">
              <a:lnSpc>
                <a:spcPct val="80000"/>
              </a:lnSpc>
              <a:spcBef>
                <a:spcPct val="0"/>
              </a:spcBef>
              <a:buFont typeface="Wingdings" pitchFamily="2" charset="2"/>
              <a:buChar char="ü"/>
            </a:pPr>
            <a:r>
              <a:rPr lang="fr-FR" sz="2000" b="1" dirty="0" smtClean="0">
                <a:solidFill>
                  <a:srgbClr val="000099"/>
                </a:solidFill>
                <a:latin typeface="Tw Cen MT" pitchFamily="34" charset="0"/>
                <a:cs typeface="Times New Roman" pitchFamily="18" charset="0"/>
              </a:rPr>
              <a:t>Construire la vision à long terme de la Solidarité nationale,</a:t>
            </a:r>
          </a:p>
          <a:p>
            <a:pPr marL="0" indent="180975" algn="just" eaLnBrk="1" hangingPunct="1">
              <a:lnSpc>
                <a:spcPct val="80000"/>
              </a:lnSpc>
              <a:spcBef>
                <a:spcPct val="0"/>
              </a:spcBef>
              <a:buFont typeface="Arial" charset="0"/>
              <a:buNone/>
            </a:pPr>
            <a:endParaRPr lang="fr-FR" sz="2000" b="1" dirty="0" smtClean="0">
              <a:solidFill>
                <a:srgbClr val="000099"/>
              </a:solidFill>
              <a:latin typeface="Tw Cen MT" pitchFamily="34" charset="0"/>
              <a:cs typeface="Times New Roman" pitchFamily="18" charset="0"/>
            </a:endParaRPr>
          </a:p>
          <a:p>
            <a:pPr marL="0" indent="180975" algn="just" eaLnBrk="1" hangingPunct="1">
              <a:lnSpc>
                <a:spcPct val="80000"/>
              </a:lnSpc>
              <a:spcBef>
                <a:spcPct val="0"/>
              </a:spcBef>
              <a:buFont typeface="Wingdings" pitchFamily="2" charset="2"/>
              <a:buChar char="ü"/>
            </a:pPr>
            <a:r>
              <a:rPr lang="fr-FR" sz="2000" b="1" dirty="0" smtClean="0">
                <a:solidFill>
                  <a:srgbClr val="000099"/>
                </a:solidFill>
                <a:latin typeface="Tw Cen MT" pitchFamily="34" charset="0"/>
                <a:cs typeface="Times New Roman" pitchFamily="18" charset="0"/>
              </a:rPr>
              <a:t> Disposer d’une base de données des personnes rurales et urbaines en</a:t>
            </a:r>
          </a:p>
          <a:p>
            <a:pPr marL="0" indent="180975" algn="just" eaLnBrk="1" hangingPunct="1">
              <a:lnSpc>
                <a:spcPct val="80000"/>
              </a:lnSpc>
              <a:spcBef>
                <a:spcPct val="0"/>
              </a:spcBef>
              <a:buNone/>
            </a:pPr>
            <a:r>
              <a:rPr lang="fr-FR" sz="2000" b="1" dirty="0" smtClean="0">
                <a:solidFill>
                  <a:srgbClr val="000099"/>
                </a:solidFill>
                <a:latin typeface="Tw Cen MT" pitchFamily="34" charset="0"/>
                <a:cs typeface="Times New Roman" pitchFamily="18" charset="0"/>
              </a:rPr>
              <a:t> situation de pauvreté. </a:t>
            </a:r>
          </a:p>
          <a:p>
            <a:pPr marL="0" indent="180975" algn="just" eaLnBrk="1" hangingPunct="1">
              <a:lnSpc>
                <a:spcPct val="80000"/>
              </a:lnSpc>
              <a:spcBef>
                <a:spcPct val="0"/>
              </a:spcBef>
              <a:buNone/>
            </a:pPr>
            <a:r>
              <a:rPr lang="fr-FR" sz="2000" b="1" dirty="0" smtClean="0">
                <a:solidFill>
                  <a:srgbClr val="000099"/>
                </a:solidFill>
                <a:latin typeface="Tw Cen MT" pitchFamily="34" charset="0"/>
                <a:cs typeface="Times New Roman" pitchFamily="18" charset="0"/>
              </a:rPr>
              <a:t>Cette liste fiable, actualisée régulièrement, unique sera partagée par</a:t>
            </a:r>
          </a:p>
          <a:p>
            <a:pPr marL="0" indent="180975" algn="just" eaLnBrk="1" hangingPunct="1">
              <a:lnSpc>
                <a:spcPct val="80000"/>
              </a:lnSpc>
              <a:spcBef>
                <a:spcPct val="0"/>
              </a:spcBef>
              <a:buNone/>
            </a:pPr>
            <a:r>
              <a:rPr lang="fr-FR" sz="2000" b="1" dirty="0" smtClean="0">
                <a:solidFill>
                  <a:srgbClr val="000099"/>
                </a:solidFill>
                <a:latin typeface="Tw Cen MT" pitchFamily="34" charset="0"/>
                <a:cs typeface="Times New Roman" pitchFamily="18" charset="0"/>
              </a:rPr>
              <a:t>tous les partenaires avec une carte d’identification par ménage</a:t>
            </a:r>
          </a:p>
          <a:p>
            <a:pPr marL="0" indent="180975" algn="just" eaLnBrk="1" hangingPunct="1">
              <a:lnSpc>
                <a:spcPct val="80000"/>
              </a:lnSpc>
              <a:spcBef>
                <a:spcPct val="0"/>
              </a:spcBef>
              <a:buNone/>
            </a:pPr>
            <a:endParaRPr lang="fr-FR" sz="2000" b="1" dirty="0" smtClean="0">
              <a:solidFill>
                <a:srgbClr val="000099"/>
              </a:solidFill>
              <a:latin typeface="Tw Cen MT" pitchFamily="34" charset="0"/>
              <a:cs typeface="Times New Roman" pitchFamily="18" charset="0"/>
            </a:endParaRPr>
          </a:p>
          <a:p>
            <a:pPr marL="0" indent="180975" algn="just" eaLnBrk="1" hangingPunct="1">
              <a:lnSpc>
                <a:spcPct val="80000"/>
              </a:lnSpc>
              <a:spcBef>
                <a:spcPct val="0"/>
              </a:spcBef>
              <a:buNone/>
            </a:pPr>
            <a:r>
              <a:rPr lang="fr-FR" sz="2000" b="1" dirty="0" smtClean="0">
                <a:solidFill>
                  <a:srgbClr val="000099"/>
                </a:solidFill>
                <a:latin typeface="Tw Cen MT" pitchFamily="34" charset="0"/>
                <a:cs typeface="Times New Roman" pitchFamily="18" charset="0"/>
              </a:rPr>
              <a:t>     Meilleure crédibilité et efficience des programmes ciblés vers les pauvres</a:t>
            </a:r>
          </a:p>
          <a:p>
            <a:pPr marL="0" indent="180975" algn="just" eaLnBrk="1" hangingPunct="1">
              <a:lnSpc>
                <a:spcPct val="80000"/>
              </a:lnSpc>
              <a:spcBef>
                <a:spcPct val="0"/>
              </a:spcBef>
              <a:buNone/>
            </a:pPr>
            <a:r>
              <a:rPr lang="fr-FR" sz="2000" b="1" dirty="0" smtClean="0">
                <a:solidFill>
                  <a:srgbClr val="000099"/>
                </a:solidFill>
                <a:latin typeface="Tw Cen MT" pitchFamily="34" charset="0"/>
                <a:cs typeface="Times New Roman" pitchFamily="18" charset="0"/>
              </a:rPr>
              <a:t>    (assistance alimentaire, exonération des frais scolaires, etc.)</a:t>
            </a:r>
          </a:p>
          <a:p>
            <a:pPr marL="0" indent="180975" algn="just" eaLnBrk="1" hangingPunct="1">
              <a:lnSpc>
                <a:spcPct val="80000"/>
              </a:lnSpc>
              <a:spcBef>
                <a:spcPct val="0"/>
              </a:spcBef>
              <a:buFont typeface="Arial" charset="0"/>
              <a:buNone/>
            </a:pPr>
            <a:endParaRPr lang="fr-FR" sz="2000" b="1" dirty="0" smtClean="0">
              <a:solidFill>
                <a:srgbClr val="000099"/>
              </a:solidFill>
              <a:latin typeface="Tw Cen MT" pitchFamily="34" charset="0"/>
              <a:cs typeface="Times New Roman" pitchFamily="18" charset="0"/>
            </a:endParaRPr>
          </a:p>
          <a:p>
            <a:pPr marL="0" indent="180975" algn="just" eaLnBrk="1" hangingPunct="1">
              <a:lnSpc>
                <a:spcPct val="80000"/>
              </a:lnSpc>
              <a:spcBef>
                <a:spcPct val="0"/>
              </a:spcBef>
              <a:buFont typeface="Wingdings" pitchFamily="2" charset="2"/>
              <a:buChar char="ü"/>
            </a:pPr>
            <a:r>
              <a:rPr lang="fr-FR" sz="2000" b="1" dirty="0" smtClean="0">
                <a:solidFill>
                  <a:srgbClr val="000099"/>
                </a:solidFill>
                <a:latin typeface="Tw Cen MT" pitchFamily="34" charset="0"/>
                <a:cs typeface="Times New Roman" pitchFamily="18" charset="0"/>
              </a:rPr>
              <a:t> Institutionnaliser  le rôle transversal et complémentaire joué par le SESN avec les autres ministères dans la lutte contre la pauvreté sans entraver leurs attributions habituelles  (ex: Santé, Commerce, Eau),</a:t>
            </a:r>
          </a:p>
          <a:p>
            <a:pPr marL="0" indent="180975" algn="just" eaLnBrk="1" hangingPunct="1">
              <a:lnSpc>
                <a:spcPct val="80000"/>
              </a:lnSpc>
              <a:spcBef>
                <a:spcPct val="0"/>
              </a:spcBef>
              <a:buFont typeface="Arial" charset="0"/>
              <a:buNone/>
            </a:pPr>
            <a:endParaRPr lang="fr-FR" sz="2000" b="1" dirty="0" smtClean="0">
              <a:solidFill>
                <a:srgbClr val="000099"/>
              </a:solidFill>
              <a:latin typeface="Tw Cen MT" pitchFamily="34" charset="0"/>
              <a:cs typeface="Times New Roman" pitchFamily="18" charset="0"/>
            </a:endParaRPr>
          </a:p>
          <a:p>
            <a:pPr marL="0" indent="180975" algn="just" eaLnBrk="1" hangingPunct="1">
              <a:lnSpc>
                <a:spcPct val="80000"/>
              </a:lnSpc>
              <a:spcBef>
                <a:spcPct val="0"/>
              </a:spcBef>
              <a:buFont typeface="Wingdings" pitchFamily="2" charset="2"/>
              <a:buChar char="ü"/>
            </a:pPr>
            <a:r>
              <a:rPr lang="fr-FR" sz="2000" b="1" dirty="0" smtClean="0">
                <a:solidFill>
                  <a:srgbClr val="000099"/>
                </a:solidFill>
                <a:latin typeface="Tw Cen MT" pitchFamily="34" charset="0"/>
                <a:cs typeface="Times New Roman" pitchFamily="18" charset="0"/>
              </a:rPr>
              <a:t> Assurer une protection sociale minimale pour  les groupes vulnérables,</a:t>
            </a:r>
          </a:p>
          <a:p>
            <a:pPr marL="0" indent="180975" algn="just" eaLnBrk="1" hangingPunct="1">
              <a:lnSpc>
                <a:spcPct val="80000"/>
              </a:lnSpc>
              <a:spcBef>
                <a:spcPct val="0"/>
              </a:spcBef>
              <a:buFont typeface="Arial" charset="0"/>
              <a:buNone/>
            </a:pPr>
            <a:endParaRPr lang="fr-FR" sz="2000" b="1" dirty="0" smtClean="0">
              <a:solidFill>
                <a:srgbClr val="000099"/>
              </a:solidFill>
              <a:latin typeface="Tw Cen MT" pitchFamily="34" charset="0"/>
              <a:cs typeface="Times New Roman" pitchFamily="18" charset="0"/>
            </a:endParaRPr>
          </a:p>
          <a:p>
            <a:pPr marL="0" indent="180975" algn="just" eaLnBrk="1" hangingPunct="1">
              <a:lnSpc>
                <a:spcPct val="80000"/>
              </a:lnSpc>
              <a:spcBef>
                <a:spcPct val="0"/>
              </a:spcBef>
              <a:buFont typeface="Wingdings" pitchFamily="2" charset="2"/>
              <a:buChar char="ü"/>
            </a:pPr>
            <a:r>
              <a:rPr lang="fr-FR" sz="2000" b="1" dirty="0" smtClean="0">
                <a:solidFill>
                  <a:srgbClr val="000099"/>
                </a:solidFill>
                <a:latin typeface="Tw Cen MT" pitchFamily="34" charset="0"/>
                <a:cs typeface="Times New Roman" pitchFamily="18" charset="0"/>
              </a:rPr>
              <a:t>Réduire la facture régionale en matière d’inégalités sociales,</a:t>
            </a:r>
          </a:p>
          <a:p>
            <a:pPr marL="0" indent="180975" algn="just" eaLnBrk="1" hangingPunct="1">
              <a:lnSpc>
                <a:spcPct val="80000"/>
              </a:lnSpc>
              <a:spcBef>
                <a:spcPct val="0"/>
              </a:spcBef>
              <a:buFont typeface="Arial" charset="0"/>
              <a:buNone/>
            </a:pPr>
            <a:endParaRPr lang="fr-FR" sz="2000" b="1" dirty="0" smtClean="0">
              <a:solidFill>
                <a:srgbClr val="000099"/>
              </a:solidFill>
              <a:latin typeface="Tw Cen MT" pitchFamily="34" charset="0"/>
              <a:cs typeface="Times New Roman" pitchFamily="18" charset="0"/>
            </a:endParaRPr>
          </a:p>
          <a:p>
            <a:pPr marL="0" indent="180975" algn="just" eaLnBrk="1" hangingPunct="1">
              <a:lnSpc>
                <a:spcPct val="80000"/>
              </a:lnSpc>
              <a:spcBef>
                <a:spcPct val="0"/>
              </a:spcBef>
              <a:buFont typeface="Wingdings" pitchFamily="2" charset="2"/>
              <a:buChar char="ü"/>
            </a:pPr>
            <a:r>
              <a:rPr lang="fr-FR" sz="2000" b="1" dirty="0" smtClean="0">
                <a:solidFill>
                  <a:srgbClr val="000099"/>
                </a:solidFill>
                <a:latin typeface="Tw Cen MT" pitchFamily="34" charset="0"/>
                <a:cs typeface="Times New Roman" pitchFamily="18" charset="0"/>
              </a:rPr>
              <a:t>Renforcer l’action de l’ADDS pour une meilleure efficacité  des projets  de  </a:t>
            </a:r>
          </a:p>
          <a:p>
            <a:pPr marL="0" indent="180975" algn="just" eaLnBrk="1" hangingPunct="1">
              <a:lnSpc>
                <a:spcPct val="80000"/>
              </a:lnSpc>
              <a:spcBef>
                <a:spcPct val="0"/>
              </a:spcBef>
              <a:buNone/>
            </a:pPr>
            <a:r>
              <a:rPr lang="fr-FR" sz="2000" b="1" dirty="0" smtClean="0">
                <a:solidFill>
                  <a:srgbClr val="000099"/>
                </a:solidFill>
                <a:latin typeface="Tw Cen MT" pitchFamily="34" charset="0"/>
                <a:cs typeface="Times New Roman" pitchFamily="18" charset="0"/>
              </a:rPr>
              <a:t> lutte contre la pauvreté sur le territoire national.</a:t>
            </a:r>
          </a:p>
          <a:p>
            <a:pPr marL="0" indent="180975" algn="just" eaLnBrk="1" hangingPunct="1">
              <a:lnSpc>
                <a:spcPct val="80000"/>
              </a:lnSpc>
              <a:spcBef>
                <a:spcPct val="0"/>
              </a:spcBef>
              <a:buFont typeface="Arial" charset="0"/>
              <a:buNone/>
            </a:pPr>
            <a:endParaRPr lang="fr-FR" sz="1700" b="1" dirty="0" smtClean="0">
              <a:latin typeface="Tw Cen MT" pitchFamily="34" charset="0"/>
              <a:cs typeface="Times New Roman" pitchFamily="18" charset="0"/>
            </a:endParaRPr>
          </a:p>
          <a:p>
            <a:pPr marL="0" indent="180975" algn="just" eaLnBrk="1" hangingPunct="1">
              <a:lnSpc>
                <a:spcPct val="80000"/>
              </a:lnSpc>
              <a:spcBef>
                <a:spcPct val="0"/>
              </a:spcBef>
              <a:buFont typeface="Arial" charset="0"/>
              <a:buNone/>
            </a:pPr>
            <a:endParaRPr lang="fr-FR" sz="1700" b="1" dirty="0" smtClean="0">
              <a:latin typeface="Tw Cen MT" pitchFamily="34" charset="0"/>
              <a:cs typeface="Times New Roman" pitchFamily="18" charset="0"/>
            </a:endParaRPr>
          </a:p>
        </p:txBody>
      </p:sp>
      <p:sp>
        <p:nvSpPr>
          <p:cNvPr id="7" name="Flèche droite 6"/>
          <p:cNvSpPr/>
          <p:nvPr/>
        </p:nvSpPr>
        <p:spPr>
          <a:xfrm>
            <a:off x="611560" y="3068960"/>
            <a:ext cx="216024" cy="144016"/>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3395</TotalTime>
  <Words>2158</Words>
  <Application>Microsoft Office PowerPoint</Application>
  <PresentationFormat>Affichage à l'écran (4:3)</PresentationFormat>
  <Paragraphs>555</Paragraphs>
  <Slides>47</Slides>
  <Notes>3</Notes>
  <HiddenSlides>0</HiddenSlides>
  <MMClips>0</MMClips>
  <ScaleCrop>false</ScaleCrop>
  <HeadingPairs>
    <vt:vector size="4" baseType="variant">
      <vt:variant>
        <vt:lpstr>Thème</vt:lpstr>
      </vt:variant>
      <vt:variant>
        <vt:i4>1</vt:i4>
      </vt:variant>
      <vt:variant>
        <vt:lpstr>Titres des diapositives</vt:lpstr>
      </vt:variant>
      <vt:variant>
        <vt:i4>47</vt:i4>
      </vt:variant>
    </vt:vector>
  </HeadingPairs>
  <TitlesOfParts>
    <vt:vector size="48" baseType="lpstr">
      <vt:lpstr>Thème Office</vt:lpstr>
      <vt:lpstr>   REPUBLIQUE de DJIBOUTI Unité – Egalité – Paix  SECRETARIAT D’ETAT  CHARGE DE LA SOLIDARITE NATIONALE   </vt:lpstr>
      <vt:lpstr>Plan de la présentation </vt:lpstr>
      <vt:lpstr>I. Missions et Objectifs du SESN</vt:lpstr>
      <vt:lpstr>I. Missions et objectifs du SESN (suite)</vt:lpstr>
      <vt:lpstr>II. Rôle du SESN dans l’action gouvernementale</vt:lpstr>
      <vt:lpstr>III. Orientations du Plan d’Action </vt:lpstr>
      <vt:lpstr>V. Les Fonctions de Suivi-Evaluation de l’INDS</vt:lpstr>
      <vt:lpstr>V. Architecture et dispositif de Suivi-Evaluation de l’INDS</vt:lpstr>
      <vt:lpstr>VI. Les Défis du SESN pour 2012-2016</vt:lpstr>
      <vt:lpstr>VII. Les Fonctions Opérationnelles</vt:lpstr>
      <vt:lpstr>Diapositive 11</vt:lpstr>
      <vt:lpstr>Diapositive 12</vt:lpstr>
      <vt:lpstr>L’Homme, au centre de nos préoccupations</vt:lpstr>
      <vt:lpstr>VII.3. Défis majeurs</vt:lpstr>
      <vt:lpstr>Diapositive 15</vt:lpstr>
      <vt:lpstr>VII.3. Défis majeurs</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TABLEAU RECAPITULATIF DES INVESTISSEMENTS 2008-2011 DU FSN</vt:lpstr>
      <vt:lpstr>Diapositive 43</vt:lpstr>
      <vt:lpstr>Diapositive 44</vt:lpstr>
      <vt:lpstr>Atouts du FSN</vt:lpstr>
      <vt:lpstr>Programmation FSN 2012 : quelques pistes de réflexion</vt:lpstr>
      <vt:lpstr>Diapositive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jean1</dc:creator>
  <cp:lastModifiedBy>mmdjama</cp:lastModifiedBy>
  <cp:revision>419</cp:revision>
  <dcterms:created xsi:type="dcterms:W3CDTF">2011-09-26T08:20:44Z</dcterms:created>
  <dcterms:modified xsi:type="dcterms:W3CDTF">2016-01-05T06:31:27Z</dcterms:modified>
</cp:coreProperties>
</file>